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3"/>
  </p:notesMasterIdLst>
  <p:sldIdLst>
    <p:sldId id="256" r:id="rId2"/>
    <p:sldId id="258" r:id="rId3"/>
    <p:sldId id="259" r:id="rId4"/>
    <p:sldId id="260" r:id="rId5"/>
    <p:sldId id="262" r:id="rId6"/>
    <p:sldId id="267" r:id="rId7"/>
    <p:sldId id="269" r:id="rId8"/>
    <p:sldId id="268" r:id="rId9"/>
    <p:sldId id="265" r:id="rId10"/>
    <p:sldId id="271" r:id="rId11"/>
    <p:sldId id="270" r:id="rId12"/>
    <p:sldId id="263" r:id="rId13"/>
    <p:sldId id="261" r:id="rId14"/>
    <p:sldId id="273" r:id="rId15"/>
    <p:sldId id="274" r:id="rId16"/>
    <p:sldId id="275" r:id="rId17"/>
    <p:sldId id="272" r:id="rId18"/>
    <p:sldId id="276" r:id="rId19"/>
    <p:sldId id="266" r:id="rId20"/>
    <p:sldId id="279" r:id="rId21"/>
    <p:sldId id="278" r:id="rId22"/>
  </p:sldIdLst>
  <p:sldSz cx="9144000" cy="5143500" type="screen16x9"/>
  <p:notesSz cx="6858000" cy="9144000"/>
  <p:defaultTextStyle>
    <a:defPPr>
      <a:defRPr lang="pl-P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0"/>
    <p:restoredTop sz="94600"/>
  </p:normalViewPr>
  <p:slideViewPr>
    <p:cSldViewPr>
      <p:cViewPr varScale="1">
        <p:scale>
          <a:sx n="116" d="100"/>
          <a:sy n="116" d="100"/>
        </p:scale>
        <p:origin x="-624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9E4C26-8CD1-4B35-A011-9B54BD251EBF}" type="datetimeFigureOut">
              <a:rPr lang="ru-RU" smtClean="0"/>
              <a:t>12.07.2020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1C5255-0A48-4AF3-B3B9-BC6C9A0CF8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0401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C5255-0A48-4AF3-B3B9-BC6C9A0CF8C2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8040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C5255-0A48-4AF3-B3B9-BC6C9A0CF8C2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4518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C5255-0A48-4AF3-B3B9-BC6C9A0CF8C2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7021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C5255-0A48-4AF3-B3B9-BC6C9A0CF8C2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7021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C5255-0A48-4AF3-B3B9-BC6C9A0CF8C2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7021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C5255-0A48-4AF3-B3B9-BC6C9A0CF8C2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7021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69B2-C428-412C-BD23-AC7ED4F2ADE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0517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FA31F-386C-4349-BF3C-FBE51649AFA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854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5284-B4C5-47F1-A3E8-810041676F8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7744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4591F-0F44-4AB0-AFA8-0C4BE35E826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93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55787-5234-41C7-B30B-1DC45D23D87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7215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0509C-9ABF-4E73-B1BF-C95F5CE4EEA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6081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77DAD-8F7C-48A0-A1B9-6DB46647A8F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0684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1FE41-8C87-4F81-B632-F5588BC736A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4466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FAFDE-7338-4AEC-AA93-31752BDC1B8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1263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2DA5B-E233-4A4F-A32E-37F81EAED28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0786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90939-6493-4567-AABF-62B54D4DE11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8529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C6E3CD-18AF-4D09-B28A-BC3B3105721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1051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8.png"/><Relationship Id="rId4" Type="http://schemas.openxmlformats.org/officeDocument/2006/relationships/image" Target="../media/image17.jpeg"/><Relationship Id="rId9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1" t="6394" r="28577" b="5843"/>
          <a:stretch/>
        </p:blipFill>
        <p:spPr bwMode="auto">
          <a:xfrm>
            <a:off x="0" y="-25404"/>
            <a:ext cx="9180512" cy="5168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860032" y="1851670"/>
            <a:ext cx="3883968" cy="857250"/>
          </a:xfrm>
        </p:spPr>
        <p:txBody>
          <a:bodyPr>
            <a:normAutofit fontScale="90000"/>
          </a:bodyPr>
          <a:lstStyle/>
          <a:p>
            <a:pPr>
              <a:spcAft>
                <a:spcPts val="0"/>
              </a:spcAft>
            </a:pPr>
            <a:r>
              <a:rPr lang="ru-RU" sz="4000" b="1" dirty="0">
                <a:solidFill>
                  <a:schemeClr val="bg2">
                    <a:lumMod val="25000"/>
                  </a:schemeClr>
                </a:solidFill>
                <a:latin typeface="Cambria" pitchFamily="18" charset="0"/>
                <a:ea typeface="Calibri"/>
                <a:cs typeface="Times New Roman"/>
              </a:rPr>
              <a:t>Реформы и </a:t>
            </a:r>
            <a:r>
              <a:rPr lang="ru-RU" sz="4000" b="1" dirty="0" smtClean="0">
                <a:solidFill>
                  <a:schemeClr val="bg2">
                    <a:lumMod val="25000"/>
                  </a:schemeClr>
                </a:solidFill>
                <a:latin typeface="Cambria" pitchFamily="18" charset="0"/>
                <a:ea typeface="Calibri"/>
                <a:cs typeface="Times New Roman"/>
              </a:rPr>
              <a:t>реформаторы</a:t>
            </a:r>
            <a:br>
              <a:rPr lang="ru-RU" sz="4000" b="1" dirty="0" smtClean="0">
                <a:solidFill>
                  <a:schemeClr val="bg2">
                    <a:lumMod val="25000"/>
                  </a:schemeClr>
                </a:solidFill>
                <a:latin typeface="Cambria" pitchFamily="18" charset="0"/>
                <a:ea typeface="Calibri"/>
                <a:cs typeface="Times New Roman"/>
              </a:rPr>
            </a:br>
            <a:r>
              <a:rPr lang="ru-RU" sz="2800" b="1" dirty="0" smtClean="0">
                <a:solidFill>
                  <a:schemeClr val="bg2">
                    <a:lumMod val="25000"/>
                  </a:schemeClr>
                </a:solidFill>
                <a:latin typeface="Cambria" pitchFamily="18" charset="0"/>
                <a:ea typeface="Calibri"/>
                <a:cs typeface="Times New Roman"/>
              </a:rPr>
              <a:t> </a:t>
            </a:r>
            <a:r>
              <a:rPr lang="ru-RU" sz="2800" b="1" dirty="0">
                <a:solidFill>
                  <a:schemeClr val="bg2">
                    <a:lumMod val="25000"/>
                  </a:schemeClr>
                </a:solidFill>
                <a:latin typeface="Cambria" pitchFamily="18" charset="0"/>
                <a:ea typeface="Calibri"/>
                <a:cs typeface="Times New Roman"/>
              </a:rPr>
              <a:t>в истории </a:t>
            </a:r>
            <a:r>
              <a:rPr lang="ru-RU" sz="2800" b="1" dirty="0" smtClean="0">
                <a:solidFill>
                  <a:schemeClr val="bg2">
                    <a:lumMod val="25000"/>
                  </a:schemeClr>
                </a:solidFill>
                <a:latin typeface="Cambria" pitchFamily="18" charset="0"/>
                <a:ea typeface="Calibri"/>
                <a:cs typeface="Times New Roman"/>
              </a:rPr>
              <a:t/>
            </a:r>
            <a:br>
              <a:rPr lang="ru-RU" sz="2800" b="1" dirty="0" smtClean="0">
                <a:solidFill>
                  <a:schemeClr val="bg2">
                    <a:lumMod val="25000"/>
                  </a:schemeClr>
                </a:solidFill>
                <a:latin typeface="Cambria" pitchFamily="18" charset="0"/>
                <a:ea typeface="Calibri"/>
                <a:cs typeface="Times New Roman"/>
              </a:rPr>
            </a:br>
            <a:r>
              <a:rPr lang="ru-RU" sz="2800" b="1" dirty="0" smtClean="0">
                <a:solidFill>
                  <a:schemeClr val="bg2">
                    <a:lumMod val="25000"/>
                  </a:schemeClr>
                </a:solidFill>
                <a:latin typeface="Cambria" pitchFamily="18" charset="0"/>
                <a:ea typeface="Calibri"/>
                <a:cs typeface="Times New Roman"/>
              </a:rPr>
              <a:t>России </a:t>
            </a:r>
            <a:r>
              <a:rPr lang="ru-RU" sz="2800" b="1" dirty="0">
                <a:solidFill>
                  <a:schemeClr val="bg2">
                    <a:lumMod val="25000"/>
                  </a:schemeClr>
                </a:solidFill>
                <a:latin typeface="Cambria" pitchFamily="18" charset="0"/>
                <a:ea typeface="Calibri"/>
                <a:cs typeface="Times New Roman"/>
              </a:rPr>
              <a:t>в XIX в.</a:t>
            </a:r>
            <a:r>
              <a:rPr lang="ru-RU" sz="2800" b="1" dirty="0" smtClean="0">
                <a:solidFill>
                  <a:schemeClr val="bg2">
                    <a:lumMod val="25000"/>
                  </a:schemeClr>
                </a:solidFill>
                <a:effectLst/>
                <a:latin typeface="Cambria" pitchFamily="18" charset="0"/>
                <a:ea typeface="Calibri"/>
                <a:cs typeface="Times New Roman"/>
              </a:rPr>
              <a:t/>
            </a:r>
            <a:br>
              <a:rPr lang="ru-RU" sz="2800" b="1" dirty="0" smtClean="0">
                <a:solidFill>
                  <a:schemeClr val="bg2">
                    <a:lumMod val="25000"/>
                  </a:schemeClr>
                </a:solidFill>
                <a:effectLst/>
                <a:latin typeface="Cambria" pitchFamily="18" charset="0"/>
                <a:ea typeface="Calibri"/>
                <a:cs typeface="Times New Roman"/>
              </a:rPr>
            </a:br>
            <a:endParaRPr lang="ru-RU" sz="2800" b="1" dirty="0">
              <a:solidFill>
                <a:schemeClr val="bg2">
                  <a:lumMod val="25000"/>
                </a:schemeClr>
              </a:solidFill>
              <a:latin typeface="Cambria" pitchFamily="18" charset="0"/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556921"/>
            <a:ext cx="1199133" cy="292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452320" y="4433607"/>
            <a:ext cx="120577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50" b="1" i="1" dirty="0" smtClean="0"/>
              <a:t>канд. ист. нау</a:t>
            </a:r>
            <a:r>
              <a:rPr lang="ru-RU" sz="1050" b="1" dirty="0" smtClean="0"/>
              <a:t>к.</a:t>
            </a:r>
          </a:p>
          <a:p>
            <a:r>
              <a:rPr lang="ru-RU" sz="1050" b="1" dirty="0" smtClean="0"/>
              <a:t> </a:t>
            </a:r>
            <a:r>
              <a:rPr lang="ru-RU" sz="1050" b="1" i="1" dirty="0" smtClean="0"/>
              <a:t>доцент, </a:t>
            </a:r>
            <a:r>
              <a:rPr lang="ru-RU" sz="1050" b="1" i="1" dirty="0" err="1" smtClean="0"/>
              <a:t>УлГУ</a:t>
            </a:r>
            <a:r>
              <a:rPr lang="ru-RU" sz="1050" b="1" i="1" dirty="0" smtClean="0"/>
              <a:t>   </a:t>
            </a:r>
            <a:endParaRPr lang="ru-RU" sz="1050" b="1" i="1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5" t="9301" r="2955" b="29755"/>
          <a:stretch/>
        </p:blipFill>
        <p:spPr bwMode="auto">
          <a:xfrm>
            <a:off x="1187624" y="842437"/>
            <a:ext cx="2485515" cy="34332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81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954297" y="-2011346"/>
            <a:ext cx="5162385" cy="9144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195486"/>
            <a:ext cx="6225959" cy="1050398"/>
          </a:xfrm>
        </p:spPr>
        <p:txBody>
          <a:bodyPr>
            <a:normAutofit/>
          </a:bodyPr>
          <a:lstStyle/>
          <a:p>
            <a:r>
              <a:rPr lang="ru-RU" sz="2000" b="1" u="sng" dirty="0" smtClean="0">
                <a:latin typeface="Times New Roman" pitchFamily="18" charset="0"/>
                <a:cs typeface="Times New Roman" pitchFamily="18" charset="0"/>
              </a:rPr>
              <a:t>Итоги правления Александра </a:t>
            </a:r>
            <a:r>
              <a:rPr lang="en-US" sz="2000" b="1" u="sng" dirty="0" smtClean="0">
                <a:latin typeface="Times New Roman" pitchFamily="18" charset="0"/>
                <a:cs typeface="Times New Roman" pitchFamily="18" charset="0"/>
              </a:rPr>
              <a:t>I</a:t>
            </a:r>
            <a:endParaRPr lang="ru-RU" sz="2000" b="1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39203"/>
            <a:ext cx="6588224" cy="4113971"/>
          </a:xfrm>
        </p:spPr>
        <p:txBody>
          <a:bodyPr>
            <a:noAutofit/>
          </a:bodyPr>
          <a:lstStyle/>
          <a:p>
            <a:endParaRPr lang="ru-RU" sz="1800" dirty="0" smtClean="0"/>
          </a:p>
          <a:p>
            <a:r>
              <a:rPr lang="ru-RU" sz="1600" b="1" dirty="0" smtClean="0">
                <a:latin typeface="Times New Roman" pitchFamily="18" charset="0"/>
                <a:cs typeface="Times New Roman" pitchFamily="18" charset="0"/>
              </a:rPr>
              <a:t>Начало </a:t>
            </a:r>
            <a:r>
              <a:rPr lang="ru-RU" sz="1600" b="1" dirty="0">
                <a:latin typeface="Times New Roman" pitchFamily="18" charset="0"/>
                <a:cs typeface="Times New Roman" pitchFamily="18" charset="0"/>
              </a:rPr>
              <a:t>правления </a:t>
            </a:r>
            <a:r>
              <a:rPr lang="ru-RU" sz="1600" b="1" dirty="0" smtClean="0">
                <a:latin typeface="Times New Roman" pitchFamily="18" charset="0"/>
                <a:cs typeface="Times New Roman" pitchFamily="18" charset="0"/>
              </a:rPr>
              <a:t>ознаменовалось </a:t>
            </a:r>
            <a:r>
              <a:rPr lang="ru-RU" sz="1600" b="1" dirty="0">
                <a:latin typeface="Times New Roman" pitchFamily="18" charset="0"/>
                <a:cs typeface="Times New Roman" pitchFamily="18" charset="0"/>
              </a:rPr>
              <a:t>проведением реформ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, он хотел изменить политический строй России, создать конституцию, гарантировавшую всем права и свободу. Но у Александра было много противников. </a:t>
            </a:r>
          </a:p>
          <a:p>
            <a:r>
              <a:rPr lang="ru-RU" sz="1600" b="1" dirty="0">
                <a:latin typeface="Times New Roman" pitchFamily="18" charset="0"/>
                <a:cs typeface="Times New Roman" pitchFamily="18" charset="0"/>
              </a:rPr>
              <a:t>Александр вводит в свое окружение М.М. Сперанского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, которому поручает разработку новой государственной реформы. Согласно проекту Сперанского в России необходимо создать конституционную монархию, в которой власть государя была бы ограничена двухпалатным органом парламентского типа. </a:t>
            </a:r>
          </a:p>
          <a:p>
            <a:r>
              <a:rPr lang="ru-RU" sz="1600" b="1" dirty="0">
                <a:latin typeface="Times New Roman" pitchFamily="18" charset="0"/>
                <a:cs typeface="Times New Roman" pitchFamily="18" charset="0"/>
              </a:rPr>
              <a:t>В 1817-18 гг. близкие императору люди занимались поэтапной ликвидацией крепостного права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. К концу 1820 г. был подготовлен проект «Государственной уставной грамоты Российской империи»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18" y="839203"/>
            <a:ext cx="2210803" cy="300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37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954297" y="-2011346"/>
            <a:ext cx="5162385" cy="9144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539552" y="483518"/>
            <a:ext cx="4572000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ctr">
              <a:spcAft>
                <a:spcPts val="0"/>
              </a:spcAft>
            </a:pPr>
            <a:r>
              <a:rPr lang="ru-RU" sz="1400" b="1" u="sng" dirty="0"/>
              <a:t>Николай </a:t>
            </a:r>
            <a:r>
              <a:rPr lang="en-US" sz="1400" b="1" u="sng" dirty="0"/>
              <a:t>I (1825—1855 </a:t>
            </a:r>
            <a:r>
              <a:rPr lang="ru-RU" sz="1400" b="1" u="sng" dirty="0"/>
              <a:t>гг.) </a:t>
            </a:r>
            <a:r>
              <a:rPr lang="ru-RU" sz="1400" u="sng" dirty="0" smtClean="0"/>
              <a:t> </a:t>
            </a:r>
          </a:p>
          <a:p>
            <a:pPr indent="450215" algn="ctr">
              <a:spcAft>
                <a:spcPts val="0"/>
              </a:spcAft>
            </a:pPr>
            <a:endParaRPr lang="ru-RU" sz="1400" dirty="0" smtClean="0">
              <a:ea typeface="Calibri"/>
              <a:cs typeface="Times New Roman" pitchFamily="18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ru-RU" sz="1400" b="1" dirty="0"/>
              <a:t>1835 г. – отменялась автономия университетов</a:t>
            </a:r>
            <a:r>
              <a:rPr lang="ru-RU" sz="1400" dirty="0"/>
              <a:t>, за студентами строго следили, за любое нарушение строго наказывали; 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ru-RU" sz="1400" b="1" dirty="0"/>
              <a:t>За все время правления Николая I было учреждено десять секретных комитетов по отмене крепостного права</a:t>
            </a:r>
            <a:r>
              <a:rPr lang="ru-RU" sz="1400" dirty="0"/>
              <a:t> в России. 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ru-RU" sz="1400" b="1" dirty="0"/>
              <a:t>1837-1841 гг. – реформа </a:t>
            </a:r>
            <a:r>
              <a:rPr lang="ru-RU" sz="1400" b="1" dirty="0" smtClean="0"/>
              <a:t>государственных </a:t>
            </a:r>
            <a:r>
              <a:rPr lang="ru-RU" sz="1400" b="1" dirty="0"/>
              <a:t>крестьян под руководством графа П. </a:t>
            </a:r>
            <a:r>
              <a:rPr lang="ru-RU" sz="1400" b="1" dirty="0" err="1"/>
              <a:t>Киселева</a:t>
            </a:r>
            <a:r>
              <a:rPr lang="ru-RU" sz="1400" b="1" dirty="0"/>
              <a:t>. </a:t>
            </a:r>
            <a:r>
              <a:rPr lang="ru-RU" sz="1400" dirty="0"/>
              <a:t>Цель – улучшить благосостояние  крестьян и показать помещикам пример правильного обращения со своими крепостными. 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ru-RU" sz="1400" b="1" dirty="0"/>
              <a:t>1839-1844 гг. – денежная реформа </a:t>
            </a:r>
            <a:r>
              <a:rPr lang="ru-RU" sz="1400" b="1" dirty="0" err="1"/>
              <a:t>Канкрина</a:t>
            </a:r>
            <a:r>
              <a:rPr lang="ru-RU" sz="1400" dirty="0"/>
              <a:t>, устранившая разницу между стоимостью бумажных и металлических денег.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ru-RU" sz="1400" b="1" dirty="0"/>
              <a:t>Последние  7 лет царствования Николая I  называют «мрачным семилетием» </a:t>
            </a:r>
            <a:r>
              <a:rPr lang="ru-RU" sz="1400" dirty="0"/>
              <a:t>(1848-1855). Реформы не облегчили положения крестьянства, действия жандармов и постоянные наказания держали страну в страхе. </a:t>
            </a:r>
          </a:p>
        </p:txBody>
      </p:sp>
      <p:pic>
        <p:nvPicPr>
          <p:cNvPr id="9218" name="Picture 2" descr="https://avatars.mds.yandex.net/get-zen_doc/241236/pub_5c5c790177049e00adf33e47_5c5c7a8e3abb1200adf76e89/scale_12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562431"/>
            <a:ext cx="2664296" cy="399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25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002934" y="-2033155"/>
            <a:ext cx="5162385" cy="9144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Группа 3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55526"/>
            <a:ext cx="7920880" cy="421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35"/>
          <p:cNvSpPr txBox="1">
            <a:spLocks noChangeArrowheads="1"/>
          </p:cNvSpPr>
          <p:nvPr/>
        </p:nvSpPr>
        <p:spPr bwMode="auto">
          <a:xfrm>
            <a:off x="4211960" y="1707654"/>
            <a:ext cx="15001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ru-RU" dirty="0">
                <a:solidFill>
                  <a:schemeClr val="bg1"/>
                </a:solidFill>
              </a:rPr>
              <a:t>Император Николай </a:t>
            </a:r>
            <a:r>
              <a:rPr lang="en-US" dirty="0">
                <a:solidFill>
                  <a:schemeClr val="bg1"/>
                </a:solidFill>
              </a:rPr>
              <a:t>I (1825-1855)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79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990808" y="-1990805"/>
            <a:ext cx="5162385" cy="9144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67544" y="627534"/>
            <a:ext cx="6768752" cy="1314450"/>
          </a:xfrm>
        </p:spPr>
        <p:txBody>
          <a:bodyPr>
            <a:no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r>
              <a:rPr lang="ru-RU" sz="1400" dirty="0" smtClean="0">
                <a:solidFill>
                  <a:schemeClr val="tx1"/>
                </a:solidFill>
              </a:rPr>
              <a:t>вторая половина </a:t>
            </a:r>
            <a:r>
              <a:rPr lang="ru-RU" sz="1400" dirty="0">
                <a:solidFill>
                  <a:schemeClr val="tx1"/>
                </a:solidFill>
              </a:rPr>
              <a:t>ХVIII в</a:t>
            </a:r>
            <a:r>
              <a:rPr lang="ru-RU" sz="1400" dirty="0" smtClean="0">
                <a:solidFill>
                  <a:schemeClr val="tx1"/>
                </a:solidFill>
              </a:rPr>
              <a:t>. -  </a:t>
            </a:r>
            <a:r>
              <a:rPr lang="ru-RU" sz="1400" b="1" dirty="0">
                <a:solidFill>
                  <a:schemeClr val="tx1"/>
                </a:solidFill>
              </a:rPr>
              <a:t>«</a:t>
            </a:r>
            <a:r>
              <a:rPr lang="ru-RU" sz="1400" b="1" dirty="0" smtClean="0">
                <a:solidFill>
                  <a:schemeClr val="tx1"/>
                </a:solidFill>
              </a:rPr>
              <a:t>золотой век» </a:t>
            </a:r>
            <a:r>
              <a:rPr lang="ru-RU" sz="1400" b="1" dirty="0">
                <a:solidFill>
                  <a:schemeClr val="tx1"/>
                </a:solidFill>
              </a:rPr>
              <a:t>Российской империи и </a:t>
            </a:r>
            <a:r>
              <a:rPr lang="ru-RU" sz="1400" b="1" dirty="0" smtClean="0">
                <a:solidFill>
                  <a:schemeClr val="tx1"/>
                </a:solidFill>
              </a:rPr>
              <a:t>важный </a:t>
            </a:r>
            <a:r>
              <a:rPr lang="ru-RU" sz="1400" b="1" dirty="0">
                <a:solidFill>
                  <a:schemeClr val="tx1"/>
                </a:solidFill>
              </a:rPr>
              <a:t>этап в развитии российской государственности и дальнейшей европеизации </a:t>
            </a:r>
            <a:r>
              <a:rPr lang="ru-RU" sz="1400" b="1" dirty="0" smtClean="0">
                <a:solidFill>
                  <a:schemeClr val="tx1"/>
                </a:solidFill>
              </a:rPr>
              <a:t>страны </a:t>
            </a:r>
            <a:r>
              <a:rPr lang="ru-RU" sz="1400" dirty="0" smtClean="0">
                <a:solidFill>
                  <a:schemeClr val="tx1"/>
                </a:solidFill>
              </a:rPr>
              <a:t>(Н.М</a:t>
            </a:r>
            <a:r>
              <a:rPr lang="ru-RU" sz="1400" dirty="0">
                <a:solidFill>
                  <a:schemeClr val="tx1"/>
                </a:solidFill>
              </a:rPr>
              <a:t>. Карамзин, С.М. </a:t>
            </a:r>
            <a:r>
              <a:rPr lang="ru-RU" sz="1400" dirty="0" err="1">
                <a:solidFill>
                  <a:schemeClr val="tx1"/>
                </a:solidFill>
              </a:rPr>
              <a:t>Соловьев</a:t>
            </a:r>
            <a:r>
              <a:rPr lang="ru-RU" sz="1400" dirty="0">
                <a:solidFill>
                  <a:schemeClr val="tx1"/>
                </a:solidFill>
              </a:rPr>
              <a:t>, А.С. </a:t>
            </a:r>
            <a:r>
              <a:rPr lang="ru-RU" sz="1400" dirty="0" smtClean="0">
                <a:solidFill>
                  <a:schemeClr val="tx1"/>
                </a:solidFill>
              </a:rPr>
              <a:t>Лаппо-Данилевский).  </a:t>
            </a:r>
            <a:r>
              <a:rPr lang="ru-RU" sz="1400" dirty="0">
                <a:solidFill>
                  <a:schemeClr val="tx1"/>
                </a:solidFill>
              </a:rPr>
              <a:t>Более критичную позицию занимали В.О. Ключевский, А.А. </a:t>
            </a:r>
            <a:r>
              <a:rPr lang="ru-RU" sz="1400" dirty="0" err="1">
                <a:solidFill>
                  <a:schemeClr val="tx1"/>
                </a:solidFill>
              </a:rPr>
              <a:t>Кизиветтер</a:t>
            </a:r>
            <a:r>
              <a:rPr lang="ru-RU" sz="1400" dirty="0">
                <a:solidFill>
                  <a:schemeClr val="tx1"/>
                </a:solidFill>
              </a:rPr>
              <a:t>, В.И. </a:t>
            </a:r>
            <a:r>
              <a:rPr lang="ru-RU" sz="1400" dirty="0" err="1">
                <a:solidFill>
                  <a:schemeClr val="tx1"/>
                </a:solidFill>
              </a:rPr>
              <a:t>Семевский</a:t>
            </a:r>
            <a:r>
              <a:rPr lang="ru-RU" sz="1400" dirty="0" smtClean="0">
                <a:solidFill>
                  <a:schemeClr val="tx1"/>
                </a:solidFill>
              </a:rPr>
              <a:t>.</a:t>
            </a:r>
          </a:p>
          <a:p>
            <a:pPr algn="just"/>
            <a:endParaRPr lang="ru-RU" sz="1400" dirty="0" smtClean="0">
              <a:solidFill>
                <a:schemeClr val="tx1"/>
              </a:solidFill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ru-RU" sz="1400" dirty="0" smtClean="0">
                <a:solidFill>
                  <a:schemeClr val="tx1"/>
                </a:solidFill>
              </a:rPr>
              <a:t>В </a:t>
            </a:r>
            <a:r>
              <a:rPr lang="ru-RU" sz="1400" dirty="0">
                <a:solidFill>
                  <a:schemeClr val="tx1"/>
                </a:solidFill>
              </a:rPr>
              <a:t>исследованиях советских историков основное внимание уделялось </a:t>
            </a:r>
            <a:r>
              <a:rPr lang="ru-RU" sz="1400" b="1" dirty="0" err="1">
                <a:solidFill>
                  <a:schemeClr val="tx1"/>
                </a:solidFill>
              </a:rPr>
              <a:t>продворянскому</a:t>
            </a:r>
            <a:r>
              <a:rPr lang="ru-RU" sz="1400" b="1" dirty="0">
                <a:solidFill>
                  <a:schemeClr val="tx1"/>
                </a:solidFill>
              </a:rPr>
              <a:t> характеру политики правительства Екатерины II, усилению крепостного права и полицейских функций государства, </a:t>
            </a:r>
            <a:r>
              <a:rPr lang="ru-RU" sz="1400" dirty="0">
                <a:solidFill>
                  <a:schemeClr val="tx1"/>
                </a:solidFill>
              </a:rPr>
              <a:t>сопротивлению крестьянства крепостнической политике самодержавия. </a:t>
            </a:r>
            <a:r>
              <a:rPr lang="ru-RU" sz="1400" dirty="0" err="1">
                <a:solidFill>
                  <a:schemeClr val="tx1"/>
                </a:solidFill>
              </a:rPr>
              <a:t>Просвещенный</a:t>
            </a:r>
            <a:r>
              <a:rPr lang="ru-RU" sz="1400" dirty="0">
                <a:solidFill>
                  <a:schemeClr val="tx1"/>
                </a:solidFill>
              </a:rPr>
              <a:t> абсолютизм Екатерины рассматривался как демагогия и лавирование в условиях разложения феодально-крепостнического строя</a:t>
            </a:r>
            <a:r>
              <a:rPr lang="ru-RU" sz="1400" dirty="0" smtClean="0">
                <a:solidFill>
                  <a:schemeClr val="tx1"/>
                </a:solidFill>
              </a:rPr>
              <a:t>.</a:t>
            </a:r>
          </a:p>
          <a:p>
            <a:pPr algn="just"/>
            <a:endParaRPr lang="ru-RU" sz="1400" dirty="0" smtClean="0">
              <a:solidFill>
                <a:schemeClr val="tx1"/>
              </a:solidFill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ru-RU" sz="1400" dirty="0" smtClean="0">
                <a:solidFill>
                  <a:schemeClr val="tx1"/>
                </a:solidFill>
              </a:rPr>
              <a:t>Современный </a:t>
            </a:r>
            <a:r>
              <a:rPr lang="ru-RU" sz="1400" dirty="0">
                <a:solidFill>
                  <a:schemeClr val="tx1"/>
                </a:solidFill>
              </a:rPr>
              <a:t>взгляд на екатерининскую эпоху освободился от «классового подхода» и стал более взвешенным, учитывающим характер эпохи. В частности, в работах А.Б. Каменского и Н.И. Павленко </a:t>
            </a:r>
            <a:r>
              <a:rPr lang="ru-RU" sz="1400" b="1" dirty="0">
                <a:solidFill>
                  <a:schemeClr val="tx1"/>
                </a:solidFill>
              </a:rPr>
              <a:t>взгляд на этот период в истории России весьма близок к оценкам дореволюционных историков</a:t>
            </a:r>
            <a:r>
              <a:rPr lang="ru-RU" sz="1400" dirty="0" smtClean="0">
                <a:solidFill>
                  <a:schemeClr val="tx1"/>
                </a:solidFill>
              </a:rPr>
              <a:t>.</a:t>
            </a:r>
            <a:endParaRPr lang="ru-RU" sz="1400" dirty="0">
              <a:solidFill>
                <a:schemeClr val="tx1"/>
              </a:solidFill>
            </a:endParaRPr>
          </a:p>
        </p:txBody>
      </p:sp>
      <p:pic>
        <p:nvPicPr>
          <p:cNvPr id="12289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57"/>
          <a:stretch/>
        </p:blipFill>
        <p:spPr bwMode="auto">
          <a:xfrm>
            <a:off x="7380311" y="555526"/>
            <a:ext cx="1061630" cy="1086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025" y="1923678"/>
            <a:ext cx="863310" cy="899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024" y="3200056"/>
            <a:ext cx="971715" cy="1113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078642" y="2387084"/>
            <a:ext cx="2986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/>
              <a:t>Николай I</a:t>
            </a:r>
            <a:r>
              <a:rPr lang="ru-RU" dirty="0"/>
              <a:t> </a:t>
            </a:r>
            <a:r>
              <a:rPr lang="ru-RU" b="1" dirty="0"/>
              <a:t>(1825—1855 гг.)</a:t>
            </a:r>
            <a:r>
              <a:rPr lang="ru-RU" dirty="0"/>
              <a:t>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078642" y="2387084"/>
            <a:ext cx="2986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/>
              <a:t>Николай I</a:t>
            </a:r>
            <a:r>
              <a:rPr lang="ru-RU" dirty="0"/>
              <a:t> </a:t>
            </a:r>
            <a:r>
              <a:rPr lang="ru-RU" b="1" dirty="0"/>
              <a:t>(1825—1855 гг.)</a:t>
            </a:r>
            <a:r>
              <a:rPr lang="ru-RU" dirty="0"/>
              <a:t>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990809" y="-1990805"/>
            <a:ext cx="5162385" cy="9144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990810" y="-2009694"/>
            <a:ext cx="5162385" cy="9144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520858" y="878979"/>
            <a:ext cx="4176464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r>
              <a:rPr lang="ru-RU" sz="1300" b="1" dirty="0" smtClean="0"/>
              <a:t>В </a:t>
            </a:r>
            <a:r>
              <a:rPr lang="ru-RU" sz="1300" b="1" dirty="0"/>
              <a:t>губернских комитетах дворян разрабатывались проекты реформы </a:t>
            </a:r>
            <a:r>
              <a:rPr lang="ru-RU" sz="1300" dirty="0"/>
              <a:t>и поступали в Главный комитет по крестьянскому вопросу</a:t>
            </a:r>
            <a:r>
              <a:rPr lang="ru-RU" sz="1300" dirty="0" smtClean="0"/>
              <a:t>.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ru-RU" sz="1300" dirty="0" smtClean="0"/>
              <a:t> </a:t>
            </a:r>
            <a:r>
              <a:rPr lang="ru-RU" sz="1300" dirty="0"/>
              <a:t>Одна половина дворян отказывалась передавать часть своих земель  крестьянам, другая половина соглашалась, но за большой выкуп. </a:t>
            </a:r>
            <a:endParaRPr lang="ru-RU" sz="1300" dirty="0" smtClean="0"/>
          </a:p>
          <a:p>
            <a:pPr marL="285750" indent="-285750" algn="just">
              <a:buFont typeface="Wingdings" pitchFamily="2" charset="2"/>
              <a:buChar char="Ø"/>
            </a:pPr>
            <a:r>
              <a:rPr lang="ru-RU" sz="1300" b="1" dirty="0" smtClean="0"/>
              <a:t>Дворянские </a:t>
            </a:r>
            <a:r>
              <a:rPr lang="ru-RU" sz="1300" b="1" dirty="0"/>
              <a:t>пожелания рассматривались в редакционных комиссиях</a:t>
            </a:r>
            <a:r>
              <a:rPr lang="ru-RU" sz="1300" dirty="0"/>
              <a:t>.</a:t>
            </a:r>
          </a:p>
        </p:txBody>
      </p:sp>
      <p:pic>
        <p:nvPicPr>
          <p:cNvPr id="13" name="Picture 4" descr="https://cf2.ppt-online.org/files2/slide/v/v2feT14KIQbO6aVwG0dNYxUuDPpjLMJn7RrtiECBSH/slide-3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7" t="26782" b="2670"/>
          <a:stretch/>
        </p:blipFill>
        <p:spPr bwMode="auto">
          <a:xfrm>
            <a:off x="971600" y="2683091"/>
            <a:ext cx="3138466" cy="1941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https://artchive.ru/res/media/img/ox800/work/033/196314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385" y="399214"/>
            <a:ext cx="2361929" cy="3359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4472349" y="3834407"/>
            <a:ext cx="4572000" cy="98488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/>
              <a:t>Император заявил дворянству Москвы, что </a:t>
            </a:r>
            <a:r>
              <a:rPr lang="ru-RU" sz="1400" b="1" dirty="0"/>
              <a:t>«лучше отменить крепостное право сверху, нежели дожидаться, пока оно само отменит себя снизу»</a:t>
            </a:r>
            <a:r>
              <a:rPr lang="ru-RU" sz="1400" dirty="0"/>
              <a:t>, и приказал приступ</a:t>
            </a:r>
            <a:r>
              <a:rPr lang="ru-RU" sz="1600" dirty="0"/>
              <a:t>ить к подготовке этого шага.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974732" y="370860"/>
            <a:ext cx="3268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/>
              <a:t>Александр II (1855—1881 гг.).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793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950996" y="-2040657"/>
            <a:ext cx="5162385" cy="9144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851920" y="198470"/>
            <a:ext cx="4752528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spcAft>
                <a:spcPts val="0"/>
              </a:spcAft>
            </a:pPr>
            <a:r>
              <a:rPr lang="ru-RU" sz="1400" b="1" dirty="0"/>
              <a:t>Александр II (1855—1881 гг.).</a:t>
            </a:r>
            <a:r>
              <a:rPr lang="ru-RU" sz="1400" dirty="0"/>
              <a:t> </a:t>
            </a:r>
            <a:r>
              <a:rPr lang="ru-RU" sz="1400" u="sng" dirty="0" smtClean="0"/>
              <a:t> </a:t>
            </a:r>
          </a:p>
          <a:p>
            <a:pPr indent="450215" algn="ctr">
              <a:spcAft>
                <a:spcPts val="0"/>
              </a:spcAft>
            </a:pPr>
            <a:endParaRPr lang="ru-RU" sz="1400" u="sng" dirty="0" smtClean="0"/>
          </a:p>
          <a:p>
            <a:r>
              <a:rPr lang="ru-RU" sz="1600" i="1" dirty="0"/>
              <a:t>19 февраля 1861 г. Александр II подписал манифест об отмене крепостного </a:t>
            </a:r>
            <a:r>
              <a:rPr lang="ru-RU" sz="1600" i="1" dirty="0" smtClean="0"/>
              <a:t>права.</a:t>
            </a:r>
          </a:p>
          <a:p>
            <a:endParaRPr lang="ru-RU" sz="1600" dirty="0"/>
          </a:p>
          <a:p>
            <a:pPr marL="285750" indent="-285750">
              <a:buFont typeface="Wingdings" pitchFamily="2" charset="2"/>
              <a:buChar char="Ø"/>
            </a:pPr>
            <a:r>
              <a:rPr lang="ru-RU" sz="1600" b="1" dirty="0"/>
              <a:t>Крестьяне получали личную свободу</a:t>
            </a:r>
            <a:r>
              <a:rPr lang="ru-RU" sz="1600" dirty="0"/>
              <a:t>, но сохранялась община, которая постоянно переделяла крестьянскую землю между хозяйствами отдельных семей.;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ru-RU" sz="1600" b="1" dirty="0"/>
              <a:t>Земля оставалась собственностью помещиков</a:t>
            </a:r>
            <a:r>
              <a:rPr lang="ru-RU" sz="1600" dirty="0"/>
              <a:t>, и </a:t>
            </a:r>
            <a:r>
              <a:rPr lang="ru-RU" sz="1600" dirty="0" err="1"/>
              <a:t>ее</a:t>
            </a:r>
            <a:r>
              <a:rPr lang="ru-RU" sz="1600" dirty="0"/>
              <a:t> часть отдавалась крестьянам только в пользование.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ru-RU" sz="1600" b="1" dirty="0"/>
              <a:t>За землю, отданную им помещиками, крестьяне должны были заплатить </a:t>
            </a:r>
            <a:r>
              <a:rPr lang="ru-RU" sz="1600" dirty="0"/>
              <a:t>867 млн. рублей.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ru-RU" sz="1600" b="1" dirty="0" smtClean="0"/>
              <a:t>Реформа  </a:t>
            </a:r>
            <a:r>
              <a:rPr lang="ru-RU" sz="1600" b="1" dirty="0"/>
              <a:t>освободила 30 млн. крестьян</a:t>
            </a:r>
            <a:r>
              <a:rPr lang="ru-RU" sz="1600" dirty="0"/>
              <a:t>, способствовала развитию промышленности</a:t>
            </a:r>
          </a:p>
        </p:txBody>
      </p:sp>
      <p:pic>
        <p:nvPicPr>
          <p:cNvPr id="14338" name="Picture 2" descr="https://avatars.mds.yandex.net/get-pdb/1551019/f45f93f7-8915-4481-b8b4-93a48876761d/s12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771550"/>
            <a:ext cx="3312368" cy="371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01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954297" y="-2011346"/>
            <a:ext cx="5162385" cy="9144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851920" y="198470"/>
            <a:ext cx="4752528" cy="4724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spcAft>
                <a:spcPts val="0"/>
              </a:spcAft>
            </a:pPr>
            <a:r>
              <a:rPr lang="ru-RU" sz="1400" b="1" dirty="0"/>
              <a:t>Александр II (1855—1881 гг.).</a:t>
            </a:r>
            <a:r>
              <a:rPr lang="ru-RU" sz="1400" dirty="0"/>
              <a:t> </a:t>
            </a:r>
            <a:r>
              <a:rPr lang="ru-RU" sz="1400" u="sng" dirty="0" smtClean="0"/>
              <a:t> </a:t>
            </a:r>
          </a:p>
          <a:p>
            <a:pPr indent="450215" algn="ctr">
              <a:spcAft>
                <a:spcPts val="0"/>
              </a:spcAft>
            </a:pPr>
            <a:endParaRPr lang="ru-RU" sz="1400" u="sng" dirty="0" smtClean="0"/>
          </a:p>
          <a:p>
            <a:pPr marL="285750" indent="-285750" algn="just">
              <a:buFont typeface="Wingdings" pitchFamily="2" charset="2"/>
              <a:buChar char="Ø"/>
            </a:pPr>
            <a:r>
              <a:rPr lang="ru-RU" sz="1300" dirty="0" smtClean="0"/>
              <a:t>1863 </a:t>
            </a:r>
            <a:r>
              <a:rPr lang="ru-RU" sz="1300" dirty="0"/>
              <a:t>г. – вновь предоставлялась </a:t>
            </a:r>
            <a:r>
              <a:rPr lang="ru-RU" sz="1300" b="1" dirty="0"/>
              <a:t>автономия университетам;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ru-RU" sz="1300" dirty="0"/>
              <a:t>1864 г. – </a:t>
            </a:r>
            <a:r>
              <a:rPr lang="ru-RU" sz="1300" b="1" dirty="0"/>
              <a:t>земская реформа. </a:t>
            </a:r>
            <a:r>
              <a:rPr lang="ru-RU" sz="1300" dirty="0"/>
              <a:t>Земская реформа вводила начало всесословного выборного представительства в масштабах уезда, губернии.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ru-RU" sz="1300" dirty="0"/>
              <a:t>1870 г. – </a:t>
            </a:r>
            <a:r>
              <a:rPr lang="ru-RU" sz="1300" b="1" dirty="0"/>
              <a:t>городская реформа вводила в 509 городах </a:t>
            </a:r>
            <a:r>
              <a:rPr lang="ru-RU" sz="1300" dirty="0"/>
              <a:t>России городские думы, которые выбирали исполнительные органы — городские управы.	</a:t>
            </a:r>
            <a:endParaRPr lang="ru-RU" sz="1300" dirty="0" smtClean="0"/>
          </a:p>
          <a:p>
            <a:pPr marL="285750" indent="-285750" algn="just">
              <a:buFont typeface="Wingdings" pitchFamily="2" charset="2"/>
              <a:buChar char="Ø"/>
            </a:pPr>
            <a:r>
              <a:rPr lang="ru-RU" sz="1300" dirty="0" smtClean="0"/>
              <a:t>1864 </a:t>
            </a:r>
            <a:r>
              <a:rPr lang="ru-RU" sz="1300" dirty="0"/>
              <a:t>г. – </a:t>
            </a:r>
            <a:r>
              <a:rPr lang="ru-RU" sz="1300" b="1" dirty="0"/>
              <a:t>судебная реформа</a:t>
            </a:r>
            <a:r>
              <a:rPr lang="ru-RU" sz="1300" dirty="0"/>
              <a:t>. Судебная реформа отражала юридическую мысль и европейскую практику судопроизводства. 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ru-RU" sz="1300" dirty="0"/>
              <a:t>1864 г. – вводилось </a:t>
            </a:r>
            <a:r>
              <a:rPr lang="ru-RU" sz="1300" b="1" dirty="0"/>
              <a:t>бессословное среднее и высшее образование:</a:t>
            </a:r>
            <a:r>
              <a:rPr lang="ru-RU" sz="1300" dirty="0"/>
              <a:t> учиться могли все, кто способен был заплатить за обучение. Были изданы Устав гимназии и Положение о народных училищах, регламентировавшие начальное образование. 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ru-RU" sz="1300" dirty="0"/>
              <a:t>1865 г. – </a:t>
            </a:r>
            <a:r>
              <a:rPr lang="ru-RU" sz="1300" b="1" dirty="0"/>
              <a:t>отменялось цензура</a:t>
            </a:r>
            <a:r>
              <a:rPr lang="ru-RU" sz="1300" dirty="0"/>
              <a:t> для части книг, газет и журналов. 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ru-RU" sz="1300" dirty="0"/>
              <a:t>1874 г. – </a:t>
            </a:r>
            <a:r>
              <a:rPr lang="ru-RU" sz="1300" b="1" dirty="0"/>
              <a:t>военная реформа.</a:t>
            </a:r>
            <a:r>
              <a:rPr lang="ru-RU" sz="1300" dirty="0"/>
              <a:t> Вводилась всеобщая всесословная воинская повинность для мужчин с 20 лет. Срок сухопутной службы составлял 6 лет, на флоте – 7 лет. </a:t>
            </a:r>
          </a:p>
        </p:txBody>
      </p:sp>
      <p:pic>
        <p:nvPicPr>
          <p:cNvPr id="16386" name="Picture 2" descr="https://img-fotki.yandex.ru/get/874316/86441892.e81/0_147076_2ddc4de4_ori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11510"/>
            <a:ext cx="3096344" cy="413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62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950996" y="-2040657"/>
            <a:ext cx="5162385" cy="9144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851920" y="198470"/>
            <a:ext cx="4752528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spcAft>
                <a:spcPts val="0"/>
              </a:spcAft>
            </a:pPr>
            <a:r>
              <a:rPr lang="ru-RU" sz="1400" b="1" dirty="0"/>
              <a:t>Александр </a:t>
            </a:r>
            <a:r>
              <a:rPr lang="en-US" sz="1400" b="1" dirty="0"/>
              <a:t>III (1881—1894 </a:t>
            </a:r>
            <a:r>
              <a:rPr lang="ru-RU" sz="1400" b="1" dirty="0"/>
              <a:t>гг.) </a:t>
            </a:r>
            <a:endParaRPr lang="ru-RU" sz="1400" b="1" dirty="0" smtClean="0"/>
          </a:p>
          <a:p>
            <a:pPr indent="450215" algn="ctr">
              <a:spcAft>
                <a:spcPts val="0"/>
              </a:spcAft>
            </a:pPr>
            <a:endParaRPr lang="ru-RU" sz="1400" u="sng" dirty="0" smtClean="0"/>
          </a:p>
          <a:p>
            <a:r>
              <a:rPr lang="ru-RU" sz="1600" dirty="0"/>
              <a:t>В 1881 г., он </a:t>
            </a:r>
            <a:r>
              <a:rPr lang="ru-RU" sz="1600" b="1" dirty="0"/>
              <a:t>отверг проект </a:t>
            </a:r>
            <a:r>
              <a:rPr lang="ru-RU" sz="1600" b="1" dirty="0" err="1"/>
              <a:t>Лорис</a:t>
            </a:r>
            <a:r>
              <a:rPr lang="ru-RU" sz="1600" b="1" dirty="0"/>
              <a:t>-Меликова о конституции</a:t>
            </a:r>
            <a:r>
              <a:rPr lang="ru-RU" sz="1600" dirty="0"/>
              <a:t>, отправил в отставку либеральных </a:t>
            </a:r>
            <a:r>
              <a:rPr lang="ru-RU" sz="1600" dirty="0" smtClean="0"/>
              <a:t>министров</a:t>
            </a:r>
          </a:p>
          <a:p>
            <a:r>
              <a:rPr lang="ru-RU" sz="1600" dirty="0" smtClean="0"/>
              <a:t>1881 г. манифест            </a:t>
            </a:r>
            <a:r>
              <a:rPr lang="ru-RU" sz="1600" dirty="0"/>
              <a:t>«</a:t>
            </a:r>
            <a:r>
              <a:rPr lang="ru-RU" sz="1600" b="1" dirty="0"/>
              <a:t>О незыблемости самодержавия» и «Положение о мерах к охранению государственной безопасности»</a:t>
            </a:r>
            <a:r>
              <a:rPr lang="ru-RU" sz="1600" dirty="0"/>
              <a:t>.</a:t>
            </a:r>
          </a:p>
          <a:p>
            <a:r>
              <a:rPr lang="ru-RU" sz="1600" dirty="0"/>
              <a:t>1882 г. – </a:t>
            </a:r>
            <a:r>
              <a:rPr lang="ru-RU" sz="1600" b="1" dirty="0"/>
              <a:t>вводилась </a:t>
            </a:r>
            <a:r>
              <a:rPr lang="ru-RU" sz="1600" b="1" dirty="0" err="1"/>
              <a:t>жесткая</a:t>
            </a:r>
            <a:r>
              <a:rPr lang="ru-RU" sz="1600" b="1" dirty="0"/>
              <a:t> цензура</a:t>
            </a:r>
            <a:r>
              <a:rPr lang="ru-RU" sz="1600" dirty="0"/>
              <a:t> на все печатные издания;</a:t>
            </a:r>
          </a:p>
          <a:p>
            <a:r>
              <a:rPr lang="ru-RU" sz="1600" dirty="0"/>
              <a:t>1884 г. - </a:t>
            </a:r>
            <a:r>
              <a:rPr lang="ru-RU" sz="1600" b="1" dirty="0"/>
              <a:t>отменялась автономия университетов</a:t>
            </a:r>
            <a:r>
              <a:rPr lang="ru-RU" sz="1600" dirty="0"/>
              <a:t>;</a:t>
            </a:r>
          </a:p>
          <a:p>
            <a:r>
              <a:rPr lang="ru-RU" sz="1600" dirty="0"/>
              <a:t>1887 г. – вводился </a:t>
            </a:r>
            <a:r>
              <a:rPr lang="ru-RU" sz="1600" b="1" dirty="0"/>
              <a:t>циркуляр (указ) о «кухаркиных детях»</a:t>
            </a:r>
            <a:r>
              <a:rPr lang="ru-RU" sz="1600" dirty="0"/>
              <a:t>, запрещавший принимать в гимназии детей из низших сословий;</a:t>
            </a:r>
          </a:p>
          <a:p>
            <a:r>
              <a:rPr lang="ru-RU" sz="1600" dirty="0"/>
              <a:t>1889 г. – </a:t>
            </a:r>
            <a:r>
              <a:rPr lang="ru-RU" sz="1600" b="1" dirty="0"/>
              <a:t>жизнь крестьян начала контролироваться земскими начальниками</a:t>
            </a:r>
            <a:r>
              <a:rPr lang="ru-RU" sz="1600" dirty="0"/>
              <a:t> из дворян;</a:t>
            </a:r>
          </a:p>
          <a:p>
            <a:r>
              <a:rPr lang="ru-RU" sz="1600" dirty="0"/>
              <a:t>1890 г. – </a:t>
            </a:r>
            <a:r>
              <a:rPr lang="ru-RU" sz="1600" b="1" dirty="0"/>
              <a:t>ограничивались функции земств</a:t>
            </a:r>
            <a:r>
              <a:rPr lang="ru-RU" sz="1600" dirty="0" smtClean="0"/>
              <a:t>;</a:t>
            </a:r>
            <a:endParaRPr lang="ru-RU" sz="1600" dirty="0"/>
          </a:p>
        </p:txBody>
      </p:sp>
      <p:pic>
        <p:nvPicPr>
          <p:cNvPr id="17412" name="Picture 4" descr="https://tunnel.ru/tmp/FUl59pm1s4RMQGx32bhY/aleksandr-iii-(foto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66298"/>
            <a:ext cx="2863178" cy="412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47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002934" y="-2033155"/>
            <a:ext cx="5162385" cy="9144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35"/>
          <p:cNvSpPr txBox="1">
            <a:spLocks noChangeArrowheads="1"/>
          </p:cNvSpPr>
          <p:nvPr/>
        </p:nvSpPr>
        <p:spPr bwMode="auto">
          <a:xfrm>
            <a:off x="4211960" y="1707654"/>
            <a:ext cx="15001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ru-RU" dirty="0">
                <a:solidFill>
                  <a:schemeClr val="bg1"/>
                </a:solidFill>
              </a:rPr>
              <a:t>Император Николай </a:t>
            </a:r>
            <a:r>
              <a:rPr lang="en-US" dirty="0">
                <a:solidFill>
                  <a:schemeClr val="bg1"/>
                </a:solidFill>
              </a:rPr>
              <a:t>I (1825-1855)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Группа 2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43558"/>
            <a:ext cx="7934847" cy="367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72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950996" y="-2040657"/>
            <a:ext cx="5162385" cy="9144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851920" y="198470"/>
            <a:ext cx="4752528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spcAft>
                <a:spcPts val="0"/>
              </a:spcAft>
            </a:pPr>
            <a:r>
              <a:rPr lang="ru-RU" sz="1400" b="1" dirty="0"/>
              <a:t>Александр </a:t>
            </a:r>
            <a:r>
              <a:rPr lang="en-US" sz="1400" b="1" dirty="0"/>
              <a:t>III (1881—1894 </a:t>
            </a:r>
            <a:r>
              <a:rPr lang="ru-RU" sz="1400" b="1" dirty="0"/>
              <a:t>гг.) </a:t>
            </a:r>
            <a:endParaRPr lang="ru-RU" sz="1400" b="1" dirty="0" smtClean="0"/>
          </a:p>
          <a:p>
            <a:pPr indent="450215" algn="ctr">
              <a:spcAft>
                <a:spcPts val="0"/>
              </a:spcAft>
            </a:pPr>
            <a:endParaRPr lang="ru-RU" sz="1400" b="1" u="sng" dirty="0"/>
          </a:p>
          <a:p>
            <a:pPr indent="450215" algn="ctr">
              <a:spcAft>
                <a:spcPts val="0"/>
              </a:spcAft>
            </a:pPr>
            <a:endParaRPr lang="ru-RU" sz="1400" u="sng" dirty="0" smtClean="0"/>
          </a:p>
          <a:p>
            <a:pPr marL="285750" indent="-285750">
              <a:buFont typeface="Wingdings" pitchFamily="2" charset="2"/>
              <a:buChar char="Ø"/>
            </a:pPr>
            <a:r>
              <a:rPr lang="ru-RU" sz="1600" dirty="0"/>
              <a:t>1892 г. – </a:t>
            </a:r>
            <a:r>
              <a:rPr lang="ru-RU" sz="1600" b="1" dirty="0"/>
              <a:t>в городские думы могли входить только представители дворянства и крупной буржуазии</a:t>
            </a:r>
            <a:r>
              <a:rPr lang="ru-RU" sz="1600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ru-RU" sz="1600" dirty="0"/>
              <a:t>При Александре III </a:t>
            </a:r>
            <a:r>
              <a:rPr lang="ru-RU" sz="1600" b="1" dirty="0"/>
              <a:t>проводилась политика русификации</a:t>
            </a:r>
            <a:r>
              <a:rPr lang="ru-RU" sz="1600" dirty="0"/>
              <a:t> остальных народов России под лозунгом «Россия для русских». Ряд ограничений был </a:t>
            </a:r>
            <a:r>
              <a:rPr lang="ru-RU" sz="1600" dirty="0" err="1"/>
              <a:t>проведен</a:t>
            </a:r>
            <a:r>
              <a:rPr lang="ru-RU" sz="1600" dirty="0"/>
              <a:t> в отношении финнов, поляков, евреев;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ru-RU" sz="1600" b="1" dirty="0"/>
              <a:t>Для крестьян был открыт Крестьянский </a:t>
            </a:r>
            <a:r>
              <a:rPr lang="ru-RU" sz="1600" dirty="0"/>
              <a:t>банк, понижены выкупные платежи, </a:t>
            </a:r>
            <a:endParaRPr lang="ru-RU" sz="1600" dirty="0" smtClean="0"/>
          </a:p>
          <a:p>
            <a:pPr marL="285750" indent="-285750">
              <a:buFont typeface="Wingdings" pitchFamily="2" charset="2"/>
              <a:buChar char="Ø"/>
            </a:pPr>
            <a:r>
              <a:rPr lang="ru-RU" sz="1600" dirty="0" smtClean="0"/>
              <a:t>в    1881 </a:t>
            </a:r>
            <a:r>
              <a:rPr lang="ru-RU" sz="1600" dirty="0"/>
              <a:t>г. </a:t>
            </a:r>
            <a:r>
              <a:rPr lang="ru-RU" sz="1600" b="1" dirty="0"/>
              <a:t>отменялось </a:t>
            </a:r>
            <a:r>
              <a:rPr lang="ru-RU" sz="1600" b="1" dirty="0" err="1"/>
              <a:t>временнообязанное</a:t>
            </a:r>
            <a:r>
              <a:rPr lang="ru-RU" sz="1600" b="1" dirty="0"/>
              <a:t> состояние крестьян</a:t>
            </a:r>
            <a:r>
              <a:rPr lang="ru-RU" sz="1600" dirty="0"/>
              <a:t>;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ru-RU" sz="1600" dirty="0"/>
              <a:t>В 80-х гг. </a:t>
            </a:r>
            <a:r>
              <a:rPr lang="ru-RU" sz="1600" b="1" dirty="0"/>
              <a:t>появились первые законы для предпринимателей и рабочих </a:t>
            </a:r>
            <a:r>
              <a:rPr lang="ru-RU" sz="1600" dirty="0"/>
              <a:t>– о штрафах, о фабричной инспекции и т.д. </a:t>
            </a:r>
          </a:p>
          <a:p>
            <a:endParaRPr lang="ru-RU" sz="1600" dirty="0"/>
          </a:p>
        </p:txBody>
      </p:sp>
      <p:pic>
        <p:nvPicPr>
          <p:cNvPr id="17410" name="Picture 2" descr="https://avatars.mds.yandex.net/get-zen_doc/1900460/pub_5eac36891459ef62a0e72b40_5eac370e34cbba0565c684a4/scale_12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627534"/>
            <a:ext cx="2871624" cy="348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avatars.mds.yandex.net/get-zen_doc/1900460/pub_5eac36891459ef62a0e72b40_5eac370e34cbba0565c684a4/scale_12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36" y="611376"/>
            <a:ext cx="2871624" cy="348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63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990808" y="-1990805"/>
            <a:ext cx="5162385" cy="9144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195736" y="483518"/>
            <a:ext cx="5616624" cy="1314450"/>
          </a:xfrm>
        </p:spPr>
        <p:txBody>
          <a:bodyPr>
            <a:no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r>
              <a:rPr lang="ru-RU" sz="1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В </a:t>
            </a:r>
            <a:r>
              <a:rPr lang="ru-RU" sz="1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первое десятилетие своего правления </a:t>
            </a:r>
            <a:r>
              <a:rPr lang="ru-RU" sz="1400" b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Александр I </a:t>
            </a:r>
            <a:r>
              <a:rPr lang="ru-RU" sz="1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обещал глубокие </a:t>
            </a:r>
            <a:r>
              <a:rPr lang="ru-RU" sz="1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преобразования.</a:t>
            </a:r>
            <a:endParaRPr lang="ru-RU" sz="1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ru-RU" sz="1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Впервые </a:t>
            </a:r>
            <a:r>
              <a:rPr lang="ru-RU" sz="1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в русской истории начался хотя и очень робкий, но все же процесс ограничения и даже частичной отмены </a:t>
            </a:r>
            <a:r>
              <a:rPr lang="ru-RU" sz="1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крепостничества.</a:t>
            </a:r>
            <a:endParaRPr lang="ru-RU" sz="1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ru-RU" sz="1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Первый </a:t>
            </a:r>
            <a:r>
              <a:rPr lang="ru-RU" sz="1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период правления Александра I (до Отечественной войны 1812 г.) был качественно новой ступенью развития политики </a:t>
            </a:r>
            <a:r>
              <a:rPr lang="ru-RU" sz="1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«</a:t>
            </a:r>
            <a:r>
              <a:rPr lang="ru-RU" sz="14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просвещенного</a:t>
            </a:r>
            <a:r>
              <a:rPr lang="ru-RU" sz="1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абсолютизма».</a:t>
            </a:r>
            <a:endParaRPr lang="ru-RU" sz="1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ru-RU" sz="1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Последнее </a:t>
            </a:r>
            <a:r>
              <a:rPr lang="ru-RU" sz="1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десятилетие царствования Александра - это период нарастания консервативных тенденций во внутриполитическом </a:t>
            </a:r>
            <a:r>
              <a:rPr lang="ru-RU" sz="1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курсе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ru-RU" sz="1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Либеральная </a:t>
            </a:r>
            <a:r>
              <a:rPr lang="ru-RU" sz="1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внешнеэкономическая политика ударила по русской промышленности и оттолкнула от Александра купечество и часть дворянства. </a:t>
            </a:r>
            <a:endParaRPr lang="ru-RU" sz="14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ru-RU" sz="1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Отказ </a:t>
            </a:r>
            <a:r>
              <a:rPr lang="ru-RU" sz="1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от реализации обещанных либеральных реформ </a:t>
            </a:r>
            <a:r>
              <a:rPr lang="ru-RU" sz="14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привел</a:t>
            </a:r>
            <a:r>
              <a:rPr lang="ru-RU" sz="1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к </a:t>
            </a:r>
            <a:r>
              <a:rPr lang="ru-RU" sz="14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радикализации</a:t>
            </a:r>
            <a:r>
              <a:rPr lang="ru-RU" sz="1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позиции прогрессивной части дворянской интеллигенции и породил дворянскую революционность. </a:t>
            </a:r>
            <a:endParaRPr lang="ru-RU" sz="1400" dirty="0">
              <a:solidFill>
                <a:schemeClr val="bg2">
                  <a:lumMod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26760" y="267494"/>
            <a:ext cx="980012" cy="4608512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ru-RU" sz="4800" b="1" dirty="0" smtClean="0">
                <a:solidFill>
                  <a:srgbClr val="C00000"/>
                </a:solidFill>
              </a:rPr>
              <a:t>итоги</a:t>
            </a:r>
            <a:r>
              <a:rPr lang="ru-RU" sz="4800" b="1" dirty="0" smtClean="0"/>
              <a:t> </a:t>
            </a:r>
            <a:endParaRPr lang="ru-RU" sz="4800" b="1" dirty="0"/>
          </a:p>
        </p:txBody>
      </p:sp>
      <p:pic>
        <p:nvPicPr>
          <p:cNvPr id="6" name="Picture 2" descr="https://avatars.mds.yandex.net/get-zen_doc/1221393/pub_5c458098f0938100adff38c3_5c4581edf0938100adff38d4/scale_12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31590"/>
            <a:ext cx="1584176" cy="239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96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990808" y="-1990805"/>
            <a:ext cx="5162385" cy="9144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27584" y="267494"/>
            <a:ext cx="7272808" cy="1314450"/>
          </a:xfrm>
        </p:spPr>
        <p:txBody>
          <a:bodyPr>
            <a:noAutofit/>
          </a:bodyPr>
          <a:lstStyle/>
          <a:p>
            <a:r>
              <a:rPr lang="ru-RU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План </a:t>
            </a:r>
          </a:p>
          <a:p>
            <a:pPr algn="just"/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ru-RU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	</a:t>
            </a:r>
            <a:r>
              <a:rPr lang="ru-RU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Роль реформ в развитии страны. </a:t>
            </a:r>
          </a:p>
          <a:p>
            <a:pPr algn="just"/>
            <a:r>
              <a:rPr lang="ru-RU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2.	Правители  России. Век XIX. Обзор  преобразований. </a:t>
            </a:r>
          </a:p>
          <a:p>
            <a:pPr marL="1080000" algn="l"/>
            <a:r>
              <a:rPr lang="ru-RU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2.1.Павел I</a:t>
            </a:r>
          </a:p>
          <a:p>
            <a:pPr marL="1080000" algn="l"/>
            <a:r>
              <a:rPr lang="ru-RU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2.2.Александр I</a:t>
            </a:r>
          </a:p>
          <a:p>
            <a:pPr marL="1080000" algn="l"/>
            <a:r>
              <a:rPr lang="ru-RU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2.3.Николай I</a:t>
            </a:r>
          </a:p>
          <a:p>
            <a:pPr marL="1080000" algn="l"/>
            <a:r>
              <a:rPr lang="ru-RU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2.4.Александр II</a:t>
            </a:r>
          </a:p>
          <a:p>
            <a:pPr marL="1080000" algn="l"/>
            <a:r>
              <a:rPr lang="ru-RU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2.5.Александр III</a:t>
            </a:r>
          </a:p>
          <a:p>
            <a:pPr algn="just"/>
            <a:r>
              <a:rPr lang="ru-RU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3. Итоги реформаторской деятельности монархов в XIX в. </a:t>
            </a:r>
          </a:p>
          <a:p>
            <a:pPr marL="1080000" algn="just"/>
            <a:r>
              <a:rPr lang="ru-RU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3.1.Александр I</a:t>
            </a:r>
          </a:p>
          <a:p>
            <a:pPr marL="1080000" algn="just"/>
            <a:r>
              <a:rPr lang="ru-RU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3.2.Николай I</a:t>
            </a:r>
          </a:p>
          <a:p>
            <a:pPr marL="1080000" algn="just"/>
            <a:r>
              <a:rPr lang="ru-RU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3.3.Александр II</a:t>
            </a:r>
          </a:p>
          <a:p>
            <a:pPr marL="1080000" algn="just"/>
            <a:r>
              <a:rPr lang="ru-RU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3.4.Александр III</a:t>
            </a:r>
          </a:p>
          <a:p>
            <a:endParaRPr lang="ru-RU" sz="2000" dirty="0">
              <a:solidFill>
                <a:schemeClr val="bg2">
                  <a:lumMod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17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990807" y="-1928243"/>
            <a:ext cx="5162385" cy="9144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47664" y="572222"/>
            <a:ext cx="5616624" cy="1314450"/>
          </a:xfrm>
        </p:spPr>
        <p:txBody>
          <a:bodyPr>
            <a:no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r>
              <a:rPr lang="ru-RU" sz="13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В </a:t>
            </a:r>
            <a:r>
              <a:rPr lang="ru-RU" sz="13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результате утверждения внутриполитического курса  подавлялась не только оппозиция, но и любое свободомыслие в стране.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ru-RU" sz="13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Бюрократизация </a:t>
            </a:r>
            <a:r>
              <a:rPr lang="ru-RU" sz="13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государственного аппарата и государственная опека всех сторон жизни общества достигли апогея. 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ru-RU" sz="13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За </a:t>
            </a:r>
            <a:r>
              <a:rPr lang="ru-RU" sz="13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годы правления </a:t>
            </a:r>
            <a:r>
              <a:rPr lang="ru-RU" sz="1300" b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Николая I</a:t>
            </a:r>
            <a:r>
              <a:rPr lang="ru-RU" sz="13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качественный состав русской бюрократии в результате ухода из службы мыслящих, совестливых людей значительно ухудшился. 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ru-RU" sz="13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Сохранен </a:t>
            </a:r>
            <a:r>
              <a:rPr lang="ru-RU" sz="13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сословный строй, усилена элитарная замкнутость дворянства.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ru-RU" sz="13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Осознавалась </a:t>
            </a:r>
            <a:r>
              <a:rPr lang="ru-RU" sz="13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вредоносность крепостного права, но оно было сохранено.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ru-RU" sz="13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Осознание </a:t>
            </a:r>
            <a:r>
              <a:rPr lang="ru-RU" sz="13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необходимости перемен, в то же время, не только не сократилось, но нарастало даже в среде чиновничества и дворянства. 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ru-RU" sz="13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В </a:t>
            </a:r>
            <a:r>
              <a:rPr lang="ru-RU" sz="13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итоге, внутренняя политика Николая I, укрепляя основы самодержавия и не решая назревших коренных проблем, приводила к застою и отставанию от наиболее передовых стран Запада.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ru-RU" sz="13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При </a:t>
            </a:r>
            <a:r>
              <a:rPr lang="ru-RU" sz="13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внешнем могуществе и напускном благополучии страна оказалась в кризисном состоянии, что и выявила Крымская война.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ru-RU" sz="13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нской</a:t>
            </a:r>
            <a:r>
              <a:rPr lang="ru-RU" sz="13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3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интеллигенции и породил дворянскую революционность. </a:t>
            </a:r>
            <a:endParaRPr lang="ru-RU" sz="1300" dirty="0">
              <a:solidFill>
                <a:schemeClr val="bg2">
                  <a:lumMod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339502"/>
            <a:ext cx="980012" cy="4608512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ru-RU" sz="4800" b="1" dirty="0" smtClean="0">
                <a:solidFill>
                  <a:srgbClr val="C00000"/>
                </a:solidFill>
              </a:rPr>
              <a:t>итоги</a:t>
            </a:r>
            <a:r>
              <a:rPr lang="ru-RU" sz="4800" b="1" dirty="0" smtClean="0"/>
              <a:t> </a:t>
            </a:r>
            <a:endParaRPr lang="ru-RU" sz="4800" b="1" dirty="0"/>
          </a:p>
        </p:txBody>
      </p:sp>
      <p:pic>
        <p:nvPicPr>
          <p:cNvPr id="7" name="Picture 2" descr="https://avatars.mds.yandex.net/get-zen_doc/241236/pub_5c5c790177049e00adf33e47_5c5c7a8e3abb1200adf76e89/scale_12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347614"/>
            <a:ext cx="1376691" cy="206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27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996625" y="-2037814"/>
            <a:ext cx="5162385" cy="9144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707904" y="699542"/>
            <a:ext cx="3672408" cy="1314450"/>
          </a:xfrm>
        </p:spPr>
        <p:txBody>
          <a:bodyPr>
            <a:no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r>
              <a:rPr lang="ru-RU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Преобразования  </a:t>
            </a:r>
            <a:r>
              <a:rPr lang="ru-RU" sz="1600" b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Александр II  </a:t>
            </a:r>
            <a:r>
              <a:rPr lang="ru-RU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в стране осуществлялись "сверху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ru-RU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Реформы </a:t>
            </a:r>
            <a:r>
              <a:rPr lang="ru-RU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придали более цивилизованные формы системе управления, суду, но, не изменив основы политической системы в стране и даже укрепив самодержавие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ru-RU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Внутренняя </a:t>
            </a:r>
            <a:r>
              <a:rPr lang="ru-RU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политика Александра II не была последовательной. 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ru-RU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В </a:t>
            </a:r>
            <a:r>
              <a:rPr lang="ru-RU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целом, преобразования Александра </a:t>
            </a:r>
            <a:r>
              <a:rPr lang="ru-RU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endParaRPr lang="ru-RU" sz="1600" dirty="0">
              <a:solidFill>
                <a:schemeClr val="bg2">
                  <a:lumMod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26760" y="267494"/>
            <a:ext cx="980012" cy="4608512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ru-RU" sz="4800" b="1" dirty="0" smtClean="0">
                <a:solidFill>
                  <a:srgbClr val="C00000"/>
                </a:solidFill>
              </a:rPr>
              <a:t>итоги</a:t>
            </a:r>
            <a:r>
              <a:rPr lang="ru-RU" sz="4800" b="1" dirty="0" smtClean="0"/>
              <a:t> </a:t>
            </a:r>
            <a:endParaRPr lang="ru-RU" sz="4800" b="1" dirty="0"/>
          </a:p>
        </p:txBody>
      </p:sp>
      <p:pic>
        <p:nvPicPr>
          <p:cNvPr id="7" name="Picture 2" descr="https://img-fotki.yandex.ru/get/874316/86441892.e81/0_147076_2ddc4de4_ori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99542"/>
            <a:ext cx="2424900" cy="323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56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005067" y="-1970449"/>
            <a:ext cx="5162385" cy="9144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99592" y="555526"/>
            <a:ext cx="3096344" cy="1314450"/>
          </a:xfrm>
        </p:spPr>
        <p:txBody>
          <a:bodyPr>
            <a:noAutofit/>
          </a:bodyPr>
          <a:lstStyle/>
          <a:p>
            <a:pPr algn="just"/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400" b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Реформа  </a:t>
            </a: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(от фр. </a:t>
            </a:r>
            <a:r>
              <a:rPr lang="ru-RU" sz="1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reforme</a:t>
            </a: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от лат. </a:t>
            </a:r>
            <a:r>
              <a:rPr lang="ru-RU" sz="1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reformo</a:t>
            </a: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- преобразовываю) - преобразование, изменение, переустройство какой-либо стороны общественной жизни (порядков, институтов, учреждений); формально - любое нововведение, однако обычно реформами  называют более или менее прогрессивное преобразование</a:t>
            </a:r>
            <a:r>
              <a:rPr lang="ru-RU" sz="1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endParaRPr lang="ru-RU" sz="1400" dirty="0">
              <a:solidFill>
                <a:schemeClr val="bg2">
                  <a:lumMod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170314" y="652500"/>
            <a:ext cx="4572000" cy="412420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hangingPunct="1"/>
            <a:r>
              <a:rPr lang="ru-RU" b="1" u="sng" dirty="0" smtClean="0"/>
              <a:t>Особенности  реформ в России</a:t>
            </a:r>
          </a:p>
          <a:p>
            <a:pPr algn="ctr" eaLnBrk="1" hangingPunct="1"/>
            <a:endParaRPr lang="ru-RU" b="1" dirty="0" smtClean="0"/>
          </a:p>
          <a:p>
            <a:pPr marL="285750" indent="-285750" eaLnBrk="1" hangingPunct="1">
              <a:buFont typeface="Wingdings" pitchFamily="2" charset="2"/>
              <a:buChar char="Ø"/>
            </a:pPr>
            <a:r>
              <a:rPr lang="ru-RU" sz="1600" b="1" dirty="0" smtClean="0"/>
              <a:t>реформы </a:t>
            </a:r>
            <a:r>
              <a:rPr lang="ru-RU" sz="1600" b="1" dirty="0"/>
              <a:t>инициировались «сверху» </a:t>
            </a:r>
            <a:r>
              <a:rPr lang="ru-RU" sz="1600" dirty="0"/>
              <a:t>— самодержавием</a:t>
            </a:r>
            <a:r>
              <a:rPr lang="ru-RU" sz="1600" dirty="0" smtClean="0"/>
              <a:t>;</a:t>
            </a:r>
          </a:p>
          <a:p>
            <a:pPr eaLnBrk="1" hangingPunct="1"/>
            <a:endParaRPr lang="ru-RU" sz="1600" dirty="0"/>
          </a:p>
          <a:p>
            <a:pPr marL="285750" indent="-285750" eaLnBrk="1" hangingPunct="1">
              <a:buFont typeface="Wingdings" pitchFamily="2" charset="2"/>
              <a:buChar char="Ø"/>
            </a:pPr>
            <a:r>
              <a:rPr lang="ru-RU" sz="1600" b="1" dirty="0"/>
              <a:t>реформаторы всегда наталкивались на сильное сопротивление </a:t>
            </a:r>
            <a:r>
              <a:rPr lang="ru-RU" sz="1600" dirty="0" err="1"/>
              <a:t>контрреформаторских</a:t>
            </a:r>
            <a:r>
              <a:rPr lang="ru-RU" sz="1600" dirty="0"/>
              <a:t> сил</a:t>
            </a:r>
            <a:r>
              <a:rPr lang="ru-RU" sz="1600" dirty="0" smtClean="0"/>
              <a:t>;</a:t>
            </a:r>
          </a:p>
          <a:p>
            <a:pPr eaLnBrk="1" hangingPunct="1"/>
            <a:endParaRPr lang="ru-RU" sz="1600" dirty="0"/>
          </a:p>
          <a:p>
            <a:pPr marL="285750" indent="-285750" eaLnBrk="1" hangingPunct="1">
              <a:buFont typeface="Wingdings" pitchFamily="2" charset="2"/>
              <a:buChar char="Ø"/>
            </a:pPr>
            <a:r>
              <a:rPr lang="ru-RU" sz="1600" b="1" dirty="0"/>
              <a:t>влияние реформ на развитие страны чаще всего было двойственным</a:t>
            </a:r>
            <a:r>
              <a:rPr lang="ru-RU" sz="1600" dirty="0"/>
              <a:t>: успешные преобразования предотвращали революционные потрясения, а непродуманные, не </a:t>
            </a:r>
            <a:r>
              <a:rPr lang="ru-RU" sz="1600" dirty="0" err="1"/>
              <a:t>доведенные</a:t>
            </a:r>
            <a:r>
              <a:rPr lang="ru-RU" sz="1600" dirty="0"/>
              <a:t> до конца </a:t>
            </a:r>
            <a:r>
              <a:rPr lang="ru-RU" sz="1600" dirty="0" smtClean="0"/>
              <a:t>- </a:t>
            </a:r>
            <a:r>
              <a:rPr lang="ru-RU" sz="1600" dirty="0"/>
              <a:t>их приближали.</a:t>
            </a:r>
          </a:p>
          <a:p>
            <a:pPr eaLnBrk="1" hangingPunct="1">
              <a:buFont typeface="Wingdings 2" pitchFamily="18" charset="2"/>
              <a:buNone/>
            </a:pP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00" b="24179"/>
          <a:stretch/>
        </p:blipFill>
        <p:spPr bwMode="auto">
          <a:xfrm>
            <a:off x="755576" y="3075806"/>
            <a:ext cx="3414738" cy="1562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17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005067" y="-1970449"/>
            <a:ext cx="5162385" cy="9144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4139952" y="360052"/>
            <a:ext cx="4572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ctr">
              <a:spcAft>
                <a:spcPts val="0"/>
              </a:spcAft>
            </a:pPr>
            <a:endParaRPr lang="ru-RU" sz="1400" b="1" u="sng" dirty="0"/>
          </a:p>
          <a:p>
            <a:pPr lvl="0" algn="just"/>
            <a:r>
              <a:rPr lang="ru-RU" sz="1600" dirty="0"/>
              <a:t>В отечественной истории XIX в. (особенно второй его половины) </a:t>
            </a:r>
            <a:r>
              <a:rPr lang="ru-RU" sz="1600" b="1" dirty="0"/>
              <a:t>характерно чередование реформ и контрреформ</a:t>
            </a:r>
            <a:r>
              <a:rPr lang="ru-RU" sz="1600" dirty="0"/>
              <a:t>. Главная причина такого процесса в том, что </a:t>
            </a:r>
            <a:r>
              <a:rPr lang="ru-RU" sz="1600" b="1" dirty="0"/>
              <a:t>правящие круги, сознавая необходимость </a:t>
            </a:r>
            <a:r>
              <a:rPr lang="ru-RU" sz="1600" b="1" dirty="0" err="1"/>
              <a:t>определенных</a:t>
            </a:r>
            <a:r>
              <a:rPr lang="ru-RU" sz="1600" b="1" dirty="0"/>
              <a:t> реформ, при их проведении стремились не допускать ломки традиционных для России общественно-политических устоев</a:t>
            </a:r>
            <a:r>
              <a:rPr lang="ru-RU" sz="1600" dirty="0"/>
              <a:t>, т. е. отстаивали консервативно-охранительные принципы. А когда правящие круги приходили к выводу о том, что либеральное или революционное проявление может угрожать государственным устоям, наступал черед властных контрреформ. Поэтому </a:t>
            </a:r>
            <a:r>
              <a:rPr lang="ru-RU" sz="1600" b="1" dirty="0"/>
              <a:t>реформаторами в России выступали самодержцы и приближенные к ним общественные деятели</a:t>
            </a:r>
            <a:r>
              <a:rPr lang="ru-RU" sz="1600" dirty="0"/>
              <a:t>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35"/>
          <a:stretch/>
        </p:blipFill>
        <p:spPr bwMode="auto">
          <a:xfrm>
            <a:off x="395536" y="1779662"/>
            <a:ext cx="3384154" cy="18235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236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954297" y="-2011346"/>
            <a:ext cx="5162385" cy="9144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539552" y="483518"/>
            <a:ext cx="4572000" cy="4462760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ctr">
              <a:spcAft>
                <a:spcPts val="0"/>
              </a:spcAft>
            </a:pPr>
            <a:r>
              <a:rPr lang="ru-RU" sz="1400" b="1" u="sng" dirty="0"/>
              <a:t>Павел I (1796—1801 гг.)</a:t>
            </a:r>
            <a:r>
              <a:rPr lang="ru-RU" sz="1400" u="sng" dirty="0"/>
              <a:t>. </a:t>
            </a:r>
            <a:endParaRPr lang="ru-RU" sz="1400" u="sng" dirty="0" smtClean="0"/>
          </a:p>
          <a:p>
            <a:pPr indent="450215" algn="ctr">
              <a:spcAft>
                <a:spcPts val="0"/>
              </a:spcAft>
            </a:pPr>
            <a:endParaRPr lang="ru-RU" sz="1400" dirty="0" smtClean="0">
              <a:ea typeface="Calibri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ru-RU" sz="1600" b="1" dirty="0" smtClean="0"/>
              <a:t>Он </a:t>
            </a:r>
            <a:r>
              <a:rPr lang="ru-RU" sz="1600" b="1" dirty="0"/>
              <a:t>стремился исключить все проявления либерализма и свободомыслия </a:t>
            </a:r>
            <a:r>
              <a:rPr lang="ru-RU" sz="1600" dirty="0"/>
              <a:t>в России </a:t>
            </a:r>
            <a:r>
              <a:rPr lang="ru-RU" sz="1600" dirty="0" err="1"/>
              <a:t>путем</a:t>
            </a:r>
            <a:r>
              <a:rPr lang="ru-RU" sz="1600" dirty="0"/>
              <a:t> усиления дисциплины и власти. </a:t>
            </a:r>
            <a:endParaRPr lang="ru-RU" sz="1600" dirty="0" smtClean="0"/>
          </a:p>
          <a:p>
            <a:pPr marL="285750" indent="-285750">
              <a:buFont typeface="Wingdings" pitchFamily="2" charset="2"/>
              <a:buChar char="Ø"/>
            </a:pPr>
            <a:r>
              <a:rPr lang="ru-RU" sz="1600" b="1" dirty="0" smtClean="0"/>
              <a:t>В </a:t>
            </a:r>
            <a:r>
              <a:rPr lang="ru-RU" sz="1600" b="1" dirty="0"/>
              <a:t>1797 г. </a:t>
            </a:r>
            <a:r>
              <a:rPr lang="ru-RU" sz="1600" b="1" dirty="0" smtClean="0"/>
              <a:t>издал </a:t>
            </a:r>
            <a:r>
              <a:rPr lang="ru-RU" sz="1600" b="1" dirty="0"/>
              <a:t>«Учреждение об императорской фамилии»</a:t>
            </a:r>
            <a:r>
              <a:rPr lang="ru-RU" sz="1600" dirty="0"/>
              <a:t>, по которому отменялся петровский указ о престолонаследии. Это означало возвращение к традиционному для России наследованию престола, переходу его по мужской линии от отца к сыну, а при отсутствии сыновей — к старшему из братьев. </a:t>
            </a:r>
            <a:endParaRPr lang="ru-RU" sz="1600" dirty="0" smtClean="0"/>
          </a:p>
          <a:p>
            <a:pPr marL="285750" indent="-285750">
              <a:buFont typeface="Wingdings" pitchFamily="2" charset="2"/>
              <a:buChar char="Ø"/>
            </a:pPr>
            <a:r>
              <a:rPr lang="ru-RU" sz="1600" b="1" dirty="0" smtClean="0"/>
              <a:t>Ограничил </a:t>
            </a:r>
            <a:r>
              <a:rPr lang="ru-RU" sz="1600" b="1" dirty="0"/>
              <a:t>действие Жалованной грамоты дворянству 1785 г., </a:t>
            </a:r>
            <a:r>
              <a:rPr lang="ru-RU" sz="1600" dirty="0"/>
              <a:t>ужесточил порядок их службы. </a:t>
            </a:r>
            <a:endParaRPr lang="ru-RU" sz="1600" dirty="0" smtClean="0"/>
          </a:p>
          <a:p>
            <a:pPr marL="285750" indent="-285750">
              <a:buFont typeface="Wingdings" pitchFamily="2" charset="2"/>
              <a:buChar char="Ø"/>
            </a:pPr>
            <a:r>
              <a:rPr lang="ru-RU" sz="1600" dirty="0" smtClean="0"/>
              <a:t>В </a:t>
            </a:r>
            <a:r>
              <a:rPr lang="ru-RU" sz="1600" dirty="0"/>
              <a:t>результате </a:t>
            </a:r>
            <a:r>
              <a:rPr lang="ru-RU" sz="1600" b="1" dirty="0"/>
              <a:t>последнего в истории России дворцового переворота </a:t>
            </a:r>
            <a:r>
              <a:rPr lang="ru-RU" sz="1600" dirty="0"/>
              <a:t>Павел I был убит.</a:t>
            </a:r>
          </a:p>
        </p:txBody>
      </p:sp>
      <p:pic>
        <p:nvPicPr>
          <p:cNvPr id="4098" name="Picture 2" descr="https://xn--80apmdfm0a.xn--p1acf/wp-content/uploads/2020/04/pavel-1-1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664267"/>
            <a:ext cx="2520280" cy="379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14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954297" y="-2011346"/>
            <a:ext cx="5162385" cy="9144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526670" y="267494"/>
            <a:ext cx="476541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spcAft>
                <a:spcPts val="0"/>
              </a:spcAft>
            </a:pPr>
            <a:r>
              <a:rPr lang="ru-RU" sz="1400" b="1" u="sng" dirty="0"/>
              <a:t>Александр </a:t>
            </a:r>
            <a:r>
              <a:rPr lang="en-US" sz="1400" b="1" u="sng" dirty="0"/>
              <a:t>I (1801—1825 </a:t>
            </a:r>
            <a:r>
              <a:rPr lang="ru-RU" sz="1400" b="1" u="sng" dirty="0"/>
              <a:t>гг</a:t>
            </a:r>
            <a:r>
              <a:rPr lang="ru-RU" sz="1400" b="1" u="sng" dirty="0" smtClean="0"/>
              <a:t>.)</a:t>
            </a:r>
          </a:p>
          <a:p>
            <a:pPr indent="450215" algn="ctr">
              <a:spcAft>
                <a:spcPts val="0"/>
              </a:spcAft>
            </a:pPr>
            <a:endParaRPr lang="ru-RU" sz="1400" dirty="0" smtClean="0">
              <a:ea typeface="Calibri"/>
              <a:cs typeface="Times New Roman" pitchFamily="18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ru-RU" sz="1400" b="1" dirty="0"/>
              <a:t>1801 г. – образован Непременный  совет </a:t>
            </a:r>
            <a:r>
              <a:rPr lang="ru-RU" sz="1400" dirty="0"/>
              <a:t>– совещательный орган при императоре;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ru-RU" sz="1400" b="1" dirty="0"/>
              <a:t>1802 г. – петровские коллегии заменялись 8-ю министерствами </a:t>
            </a:r>
            <a:r>
              <a:rPr lang="ru-RU" sz="1400" dirty="0"/>
              <a:t>(военное, морское, иностранных дел, внутренних дел, финансов, коммерции (торговли), юстиции (суда), народного просвещения). Позже, в 1810 г., министры составили Комитет министров;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ru-RU" sz="1400" b="1" dirty="0"/>
              <a:t>1802 г. – Сенат стал высшим судебным и контролирующим органом страны</a:t>
            </a:r>
            <a:r>
              <a:rPr lang="ru-RU" sz="1400" dirty="0"/>
              <a:t>; Синод по-прежнему занимался делами церкви;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ru-RU" sz="1400" b="1" dirty="0"/>
              <a:t>1803 г. – крестьянские реформы</a:t>
            </a:r>
            <a:r>
              <a:rPr lang="ru-RU" sz="1400" dirty="0"/>
              <a:t>. Было запрещено печатать объявления о продаже крепостных, и появился «Указ о вольных хлебопашцах» – он разрешал помещикам отпускать своих крепостных на волю за выкуп;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ru-RU" sz="1400" b="1" dirty="0"/>
              <a:t>1804 г. – принят Устав об автономии </a:t>
            </a:r>
            <a:r>
              <a:rPr lang="ru-RU" sz="1400" dirty="0"/>
              <a:t>(самоуправлении) университетов;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ru-RU" sz="1400" b="1" dirty="0"/>
              <a:t>1804 г. – принят Устав о цензуре </a:t>
            </a:r>
            <a:r>
              <a:rPr lang="ru-RU" sz="1400" dirty="0"/>
              <a:t>(проверки всей печатной продукции). </a:t>
            </a:r>
          </a:p>
        </p:txBody>
      </p:sp>
      <p:pic>
        <p:nvPicPr>
          <p:cNvPr id="5122" name="Picture 2" descr="https://avatars.mds.yandex.net/get-zen_doc/1221393/pub_5c458098f0938100adff38c3_5c4581edf0938100adff38d4/scale_12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616910"/>
            <a:ext cx="2592288" cy="39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avatars.mds.yandex.net/get-zen_doc/1221393/pub_5c458098f0938100adff38c3_5c4581edf0938100adff38d4/scale_12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313" y="592193"/>
            <a:ext cx="2592288" cy="39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26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938028" y="-2011346"/>
            <a:ext cx="5162385" cy="9144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526670" y="267494"/>
            <a:ext cx="47654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spcAft>
                <a:spcPts val="0"/>
              </a:spcAft>
            </a:pPr>
            <a:r>
              <a:rPr lang="ru-RU" sz="1400" b="1" u="sng" dirty="0"/>
              <a:t>Александр </a:t>
            </a:r>
            <a:r>
              <a:rPr lang="en-US" sz="1400" b="1" u="sng" dirty="0"/>
              <a:t>I (1801—1825 </a:t>
            </a:r>
            <a:r>
              <a:rPr lang="ru-RU" sz="1400" b="1" u="sng" dirty="0"/>
              <a:t>гг</a:t>
            </a:r>
            <a:r>
              <a:rPr lang="ru-RU" sz="1400" b="1" u="sng" dirty="0" smtClean="0"/>
              <a:t>.):  реформаторы </a:t>
            </a:r>
          </a:p>
          <a:p>
            <a:pPr indent="450215" algn="ctr">
              <a:spcAft>
                <a:spcPts val="0"/>
              </a:spcAft>
            </a:pPr>
            <a:endParaRPr lang="ru-RU" sz="1400" dirty="0" smtClean="0">
              <a:ea typeface="Calibri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807" y="564889"/>
            <a:ext cx="1315039" cy="1637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952" y="531972"/>
            <a:ext cx="1404328" cy="1670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953" y="2578131"/>
            <a:ext cx="1409344" cy="1749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807" y="2560655"/>
            <a:ext cx="1360165" cy="174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5580112" y="2214361"/>
            <a:ext cx="28519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/>
              <a:t>        Кочубей                              Строганов </a:t>
            </a:r>
            <a:endParaRPr lang="ru-RU" sz="12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580112" y="4327401"/>
            <a:ext cx="32322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 smtClean="0"/>
              <a:t>    Новосильцев                         Чарторыйский</a:t>
            </a:r>
            <a:endParaRPr lang="ru-RU" sz="1200" dirty="0"/>
          </a:p>
        </p:txBody>
      </p:sp>
      <p:pic>
        <p:nvPicPr>
          <p:cNvPr id="11" name="Picture 5" descr="Рисунок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468" y="1585344"/>
            <a:ext cx="1688051" cy="181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угольник 11"/>
          <p:cNvSpPr/>
          <p:nvPr/>
        </p:nvSpPr>
        <p:spPr>
          <a:xfrm>
            <a:off x="3923928" y="3579862"/>
            <a:ext cx="9733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 smtClean="0"/>
              <a:t>Сперанский</a:t>
            </a:r>
            <a:endParaRPr lang="ru-RU" sz="1200" dirty="0"/>
          </a:p>
        </p:txBody>
      </p:sp>
      <p:pic>
        <p:nvPicPr>
          <p:cNvPr id="7175" name="Picture 7" descr="https://img11.postila.ru/data/f0/65/92/a0/f06592a019e575be4a715981267d93bafb6b9fcfef5313901fda52f549e012f4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3" y="1540993"/>
            <a:ext cx="1715142" cy="191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14"/>
          <p:cNvSpPr/>
          <p:nvPr/>
        </p:nvSpPr>
        <p:spPr>
          <a:xfrm>
            <a:off x="1270492" y="3593762"/>
            <a:ext cx="7973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 smtClean="0"/>
              <a:t>Аракчеев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81783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954297" y="-2011346"/>
            <a:ext cx="5162385" cy="9144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526670" y="267494"/>
            <a:ext cx="4765410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spcAft>
                <a:spcPts val="0"/>
              </a:spcAft>
            </a:pPr>
            <a:r>
              <a:rPr lang="ru-RU" sz="1400" b="1" u="sng" dirty="0"/>
              <a:t>Александр </a:t>
            </a:r>
            <a:r>
              <a:rPr lang="en-US" sz="1400" b="1" u="sng" dirty="0" smtClean="0"/>
              <a:t>I</a:t>
            </a:r>
            <a:r>
              <a:rPr lang="ru-RU" sz="1400" b="1" u="sng" dirty="0" smtClean="0"/>
              <a:t>. </a:t>
            </a:r>
            <a:r>
              <a:rPr lang="ru-RU" sz="1400" b="1" u="sng" dirty="0" err="1" smtClean="0"/>
              <a:t>Кестьянские</a:t>
            </a:r>
            <a:r>
              <a:rPr lang="ru-RU" sz="1400" b="1" u="sng" dirty="0" smtClean="0"/>
              <a:t> проекты</a:t>
            </a:r>
          </a:p>
          <a:p>
            <a:pPr indent="450215" algn="ctr">
              <a:spcAft>
                <a:spcPts val="0"/>
              </a:spcAft>
            </a:pPr>
            <a:endParaRPr lang="ru-RU" sz="1400" dirty="0" smtClean="0">
              <a:ea typeface="Calibri"/>
              <a:cs typeface="Times New Roman" pitchFamily="18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ru-RU" sz="1400" b="1" dirty="0"/>
              <a:t>В 1818 году Александр I поручил разработать проекты отмены крепостного </a:t>
            </a:r>
            <a:r>
              <a:rPr lang="ru-RU" sz="1400" b="1" dirty="0" smtClean="0"/>
              <a:t>права </a:t>
            </a:r>
            <a:r>
              <a:rPr lang="ru-RU" sz="1400" dirty="0" smtClean="0"/>
              <a:t>адмиралу </a:t>
            </a:r>
            <a:r>
              <a:rPr lang="ru-RU" sz="1400" dirty="0" err="1"/>
              <a:t>Мордвинову</a:t>
            </a:r>
            <a:r>
              <a:rPr lang="ru-RU" sz="1400" dirty="0"/>
              <a:t>, графам Аракчееву и </a:t>
            </a:r>
            <a:r>
              <a:rPr lang="ru-RU" sz="1400" dirty="0" smtClean="0"/>
              <a:t>Гурьеву</a:t>
            </a:r>
            <a:endParaRPr lang="ru-RU" sz="1400" dirty="0"/>
          </a:p>
          <a:p>
            <a:pPr algn="just"/>
            <a:endParaRPr lang="ru-RU" sz="1400" u="sng" dirty="0" smtClean="0"/>
          </a:p>
          <a:p>
            <a:pPr algn="just"/>
            <a:r>
              <a:rPr lang="ru-RU" sz="1400" u="sng" dirty="0" smtClean="0"/>
              <a:t>Проект </a:t>
            </a:r>
            <a:r>
              <a:rPr lang="ru-RU" sz="1400" u="sng" dirty="0" err="1"/>
              <a:t>Мордвинова</a:t>
            </a:r>
            <a:r>
              <a:rPr lang="ru-RU" sz="1400" u="sng" dirty="0"/>
              <a:t>: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ru-RU" sz="1400" dirty="0"/>
              <a:t>крестьяне получают личную свободу, но без земли, которая вся полностью остаётся за помещиками.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ru-RU" sz="1400" dirty="0"/>
              <a:t>размер выкупа зависит от возраста крестьянина: 9—10 лет — 100 руб.; 30—40 лет — 2 тыс.; 40—50 лет — …</a:t>
            </a:r>
          </a:p>
          <a:p>
            <a:pPr algn="just"/>
            <a:endParaRPr lang="ru-RU" sz="1400" dirty="0" smtClean="0"/>
          </a:p>
          <a:p>
            <a:pPr algn="just"/>
            <a:r>
              <a:rPr lang="ru-RU" sz="1400" u="sng" dirty="0" smtClean="0"/>
              <a:t>Проект </a:t>
            </a:r>
            <a:r>
              <a:rPr lang="ru-RU" sz="1400" u="sng" dirty="0"/>
              <a:t>Аракчеева: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ru-RU" sz="1400" dirty="0"/>
              <a:t>освобождение крестьян провести под руководством правительства — выкупать постепенно крестьян с землёй (две десятины на душу) по соглашению с помещиками по ценам данной местности.</a:t>
            </a:r>
          </a:p>
          <a:p>
            <a:pPr algn="just"/>
            <a:endParaRPr lang="ru-RU" sz="1400" dirty="0" smtClean="0"/>
          </a:p>
          <a:p>
            <a:pPr algn="just"/>
            <a:r>
              <a:rPr lang="ru-RU" sz="1400" u="sng" dirty="0" smtClean="0"/>
              <a:t>Проект </a:t>
            </a:r>
            <a:r>
              <a:rPr lang="ru-RU" sz="1400" u="sng" dirty="0"/>
              <a:t>Гурьева: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ru-RU" sz="1400" dirty="0"/>
              <a:t>медленный выкуп крестьянской земли у помещиков в достаточном размере; программа была рассчитана на 60 лет, то есть до 1880 года.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ru-RU" sz="1400" dirty="0"/>
          </a:p>
        </p:txBody>
      </p:sp>
      <p:pic>
        <p:nvPicPr>
          <p:cNvPr id="6" name="Picture 2" descr="https://presentacii.ru/documents_4/e41b1c1bf6a0c512799a0ae07c8d4232/img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4" t="16920" r="9653"/>
          <a:stretch/>
        </p:blipFill>
        <p:spPr bwMode="auto">
          <a:xfrm>
            <a:off x="5580112" y="1131590"/>
            <a:ext cx="3177364" cy="264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74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954297" y="-2009694"/>
            <a:ext cx="5162385" cy="9144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513457"/>
            <a:ext cx="4248472" cy="2237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 descr="https://edusar.soiro.ru/file.php/467/speranski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02598"/>
            <a:ext cx="1920213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Заголовок 1"/>
          <p:cNvPicPr>
            <a:picLocks noChangeArrowheads="1"/>
          </p:cNvPicPr>
          <p:nvPr/>
        </p:nvPicPr>
        <p:blipFill rotWithShape="1">
          <a:blip r:embed="rId5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611"/>
          <a:stretch/>
        </p:blipFill>
        <p:spPr bwMode="auto">
          <a:xfrm>
            <a:off x="179512" y="417119"/>
            <a:ext cx="2348384" cy="420825"/>
          </a:xfrm>
          <a:prstGeom prst="rect">
            <a:avLst/>
          </a:prstGeom>
        </p:spPr>
      </p:pic>
      <p:pic>
        <p:nvPicPr>
          <p:cNvPr id="8" name="Содержимое 5"/>
          <p:cNvPicPr>
            <a:picLocks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26" b="24218"/>
          <a:stretch/>
        </p:blipFill>
        <p:spPr>
          <a:xfrm>
            <a:off x="683568" y="3435846"/>
            <a:ext cx="5045571" cy="1075266"/>
          </a:xfrm>
          <a:prstGeom prst="rect">
            <a:avLst/>
          </a:prstGeom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 rotWithShape="1">
          <a:blip r:embed="rId8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988" r="4404"/>
          <a:stretch/>
        </p:blipFill>
        <p:spPr bwMode="auto">
          <a:xfrm>
            <a:off x="395536" y="2883630"/>
            <a:ext cx="1728192" cy="417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5755194" y="2609106"/>
            <a:ext cx="276678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u="sng" dirty="0" smtClean="0"/>
              <a:t>Проект М.М. </a:t>
            </a:r>
            <a:r>
              <a:rPr lang="ru-RU" sz="1200" b="1" u="sng" dirty="0" err="1" smtClean="0"/>
              <a:t>Сперанскогоо</a:t>
            </a:r>
            <a:endParaRPr lang="ru-RU" sz="1200" b="1" u="sng" dirty="0" smtClean="0"/>
          </a:p>
          <a:p>
            <a:endParaRPr lang="ru-RU" sz="1200" b="1" u="sng" dirty="0" smtClean="0"/>
          </a:p>
          <a:p>
            <a:pPr marL="171450" indent="-171450">
              <a:buFont typeface="Wingdings" pitchFamily="2" charset="2"/>
              <a:buChar char="Ø"/>
            </a:pPr>
            <a:r>
              <a:rPr lang="ru-RU" sz="1200" dirty="0" smtClean="0"/>
              <a:t>В </a:t>
            </a:r>
            <a:r>
              <a:rPr lang="ru-RU" sz="1200" dirty="0"/>
              <a:t>основу устройства государства предлагалось положить </a:t>
            </a:r>
            <a:r>
              <a:rPr lang="ru-RU" sz="1200" b="1" dirty="0"/>
              <a:t>принцип разделения властей </a:t>
            </a:r>
            <a:r>
              <a:rPr lang="ru-RU" sz="1200" dirty="0"/>
              <a:t>на законодательную, исполнительную и </a:t>
            </a:r>
            <a:r>
              <a:rPr lang="ru-RU" sz="1200" dirty="0" smtClean="0"/>
              <a:t>судебную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ru-RU" sz="1200" dirty="0" smtClean="0"/>
              <a:t> </a:t>
            </a:r>
            <a:r>
              <a:rPr lang="ru-RU" sz="1200" dirty="0"/>
              <a:t>предоставить российским подданным (кроме крепостных крестьян) избирательное право по выборам в государственную и местные думы. </a:t>
            </a:r>
          </a:p>
        </p:txBody>
      </p:sp>
    </p:spTree>
    <p:extLst>
      <p:ext uri="{BB962C8B-B14F-4D97-AF65-F5344CB8AC3E}">
        <p14:creationId xmlns:p14="http://schemas.microsoft.com/office/powerpoint/2010/main" val="172504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387</TotalTime>
  <Words>1716</Words>
  <Application>Microsoft Office PowerPoint</Application>
  <PresentationFormat>Экран (16:9)</PresentationFormat>
  <Paragraphs>150</Paragraphs>
  <Slides>21</Slides>
  <Notes>6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2" baseType="lpstr">
      <vt:lpstr>Тема Office</vt:lpstr>
      <vt:lpstr>Реформы и реформаторы  в истории  России в XIX в.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Итоги правления Александра I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Модернизация XVIII в.  Реформы Петра I и  Екатерины II.</dc:title>
  <dc:creator>Windows User</dc:creator>
  <cp:lastModifiedBy>Windows User</cp:lastModifiedBy>
  <cp:revision>24</cp:revision>
  <dcterms:created xsi:type="dcterms:W3CDTF">2020-06-25T11:12:21Z</dcterms:created>
  <dcterms:modified xsi:type="dcterms:W3CDTF">2020-07-12T05:41:18Z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TC010690501049</vt:lpwstr>
  </property>
</Properties>
</file>